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8" r:id="rId1"/>
  </p:sldMasterIdLst>
  <p:notesMasterIdLst>
    <p:notesMasterId r:id="rId27"/>
  </p:notesMasterIdLst>
  <p:sldIdLst>
    <p:sldId id="275" r:id="rId2"/>
    <p:sldId id="456" r:id="rId3"/>
    <p:sldId id="457" r:id="rId4"/>
    <p:sldId id="458" r:id="rId5"/>
    <p:sldId id="468" r:id="rId6"/>
    <p:sldId id="459" r:id="rId7"/>
    <p:sldId id="466" r:id="rId8"/>
    <p:sldId id="467" r:id="rId9"/>
    <p:sldId id="460" r:id="rId10"/>
    <p:sldId id="469" r:id="rId11"/>
    <p:sldId id="470" r:id="rId12"/>
    <p:sldId id="471" r:id="rId13"/>
    <p:sldId id="461" r:id="rId14"/>
    <p:sldId id="462" r:id="rId15"/>
    <p:sldId id="463" r:id="rId16"/>
    <p:sldId id="472" r:id="rId17"/>
    <p:sldId id="473" r:id="rId18"/>
    <p:sldId id="474" r:id="rId19"/>
    <p:sldId id="479" r:id="rId20"/>
    <p:sldId id="476" r:id="rId21"/>
    <p:sldId id="480" r:id="rId22"/>
    <p:sldId id="481" r:id="rId23"/>
    <p:sldId id="482" r:id="rId24"/>
    <p:sldId id="483" r:id="rId25"/>
    <p:sldId id="464" r:id="rId2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78A"/>
    <a:srgbClr val="00607A"/>
    <a:srgbClr val="00708E"/>
    <a:srgbClr val="000000"/>
    <a:srgbClr val="A9C6CC"/>
    <a:srgbClr val="006B8A"/>
    <a:srgbClr val="FF99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846" autoAdjust="0"/>
    <p:restoredTop sz="50000" autoAdjust="0"/>
  </p:normalViewPr>
  <p:slideViewPr>
    <p:cSldViewPr>
      <p:cViewPr varScale="1">
        <p:scale>
          <a:sx n="60" d="100"/>
          <a:sy n="60" d="100"/>
        </p:scale>
        <p:origin x="3328" y="176"/>
      </p:cViewPr>
      <p:guideLst>
        <p:guide orient="horz" pos="2160"/>
        <p:guide pos="2880"/>
      </p:guideLst>
    </p:cSldViewPr>
  </p:slideViewPr>
  <p:outlineViewPr>
    <p:cViewPr>
      <p:scale>
        <a:sx n="33" d="100"/>
        <a:sy n="33" d="100"/>
      </p:scale>
      <p:origin x="0" y="847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5CF0825-FC60-0D40-B595-715E7C11B894}" type="doc">
      <dgm:prSet loTypeId="urn:microsoft.com/office/officeart/2005/8/layout/process1" loCatId="" qsTypeId="urn:microsoft.com/office/officeart/2005/8/quickstyle/simple4" qsCatId="simple" csTypeId="urn:microsoft.com/office/officeart/2005/8/colors/accent1_2" csCatId="accent1" phldr="1"/>
      <dgm:spPr/>
    </dgm:pt>
    <dgm:pt modelId="{787F3FCA-6C3D-3949-A405-A716661224E1}">
      <dgm:prSet phldrT="[文本]"/>
      <dgm:spPr/>
      <dgm:t>
        <a:bodyPr/>
        <a:lstStyle/>
        <a:p>
          <a:r>
            <a:rPr lang="en-US" altLang="zh-CN" dirty="0"/>
            <a:t>6weeks</a:t>
          </a:r>
          <a:r>
            <a:rPr lang="zh-CN" altLang="en-US" dirty="0"/>
            <a:t>，</a:t>
          </a:r>
          <a:r>
            <a:rPr lang="en-US" altLang="zh-CN" dirty="0"/>
            <a:t>70%</a:t>
          </a:r>
          <a:r>
            <a:rPr lang="zh-CN" altLang="en-US" dirty="0"/>
            <a:t> </a:t>
          </a:r>
          <a:r>
            <a:rPr lang="en-US" altLang="zh-CN" dirty="0"/>
            <a:t>on time,</a:t>
          </a:r>
          <a:r>
            <a:rPr lang="en-US" altLang="zh-CN" baseline="0" dirty="0"/>
            <a:t> in</a:t>
          </a:r>
          <a:r>
            <a:rPr lang="zh-CN" altLang="en-US" dirty="0"/>
            <a:t> </a:t>
          </a:r>
          <a:r>
            <a:rPr lang="en-US" altLang="zh-CN" dirty="0"/>
            <a:t>1980s</a:t>
          </a:r>
          <a:endParaRPr lang="zh-CN" altLang="en-US" dirty="0"/>
        </a:p>
      </dgm:t>
    </dgm:pt>
    <dgm:pt modelId="{8CFC9E44-F049-A744-B58B-08839AA49ED4}" type="parTrans" cxnId="{7C97E976-C430-0B41-83F8-3314DE730D0D}">
      <dgm:prSet/>
      <dgm:spPr/>
      <dgm:t>
        <a:bodyPr/>
        <a:lstStyle/>
        <a:p>
          <a:endParaRPr lang="zh-CN" altLang="en-US"/>
        </a:p>
      </dgm:t>
    </dgm:pt>
    <dgm:pt modelId="{9F5CA552-BEFC-4D41-93E3-BC9836AE8407}" type="sibTrans" cxnId="{7C97E976-C430-0B41-83F8-3314DE730D0D}">
      <dgm:prSet/>
      <dgm:spPr/>
      <dgm:t>
        <a:bodyPr/>
        <a:lstStyle/>
        <a:p>
          <a:endParaRPr lang="zh-CN" altLang="en-US"/>
        </a:p>
      </dgm:t>
    </dgm:pt>
    <dgm:pt modelId="{9871B694-B364-B54A-8E71-9737CE1E1234}">
      <dgm:prSet phldrT="[文本]"/>
      <dgm:spPr/>
      <dgm:t>
        <a:bodyPr/>
        <a:lstStyle/>
        <a:p>
          <a:r>
            <a:rPr lang="en-US" altLang="zh-CN" dirty="0"/>
            <a:t>3</a:t>
          </a:r>
          <a:r>
            <a:rPr lang="en-US" altLang="zh-CN" baseline="0" dirty="0"/>
            <a:t> weeks</a:t>
          </a:r>
          <a:r>
            <a:rPr lang="zh-CN" altLang="en-US" baseline="0" dirty="0"/>
            <a:t>，</a:t>
          </a:r>
          <a:r>
            <a:rPr lang="en-US" altLang="zh-CN" baseline="0" dirty="0"/>
            <a:t>95%</a:t>
          </a:r>
          <a:r>
            <a:rPr lang="zh-CN" altLang="en-US" baseline="0" dirty="0"/>
            <a:t> </a:t>
          </a:r>
          <a:r>
            <a:rPr lang="en-US" altLang="zh-CN" baseline="0" dirty="0"/>
            <a:t>on time</a:t>
          </a:r>
          <a:r>
            <a:rPr lang="zh-CN" altLang="en-US" baseline="0" dirty="0"/>
            <a:t>，</a:t>
          </a:r>
          <a:r>
            <a:rPr lang="en-US" altLang="zh-CN" baseline="0" dirty="0"/>
            <a:t>in 2005</a:t>
          </a:r>
          <a:endParaRPr lang="zh-CN" altLang="en-US" dirty="0"/>
        </a:p>
      </dgm:t>
    </dgm:pt>
    <dgm:pt modelId="{92277D3E-C654-9848-A53F-CF824D6F8BFE}" type="parTrans" cxnId="{5CD9730C-BCEC-1344-8B0B-D7CBDB6C328B}">
      <dgm:prSet/>
      <dgm:spPr/>
      <dgm:t>
        <a:bodyPr/>
        <a:lstStyle/>
        <a:p>
          <a:endParaRPr lang="zh-CN" altLang="en-US"/>
        </a:p>
      </dgm:t>
    </dgm:pt>
    <dgm:pt modelId="{F58C1213-00C5-6F4C-8086-0B3D2818BFA0}" type="sibTrans" cxnId="{5CD9730C-BCEC-1344-8B0B-D7CBDB6C328B}">
      <dgm:prSet/>
      <dgm:spPr/>
      <dgm:t>
        <a:bodyPr/>
        <a:lstStyle/>
        <a:p>
          <a:endParaRPr lang="zh-CN" altLang="en-US"/>
        </a:p>
      </dgm:t>
    </dgm:pt>
    <dgm:pt modelId="{788CBAA9-445B-744F-A0EE-8C9E7C127A92}" type="pres">
      <dgm:prSet presAssocID="{85CF0825-FC60-0D40-B595-715E7C11B894}" presName="Name0" presStyleCnt="0">
        <dgm:presLayoutVars>
          <dgm:dir/>
          <dgm:resizeHandles val="exact"/>
        </dgm:presLayoutVars>
      </dgm:prSet>
      <dgm:spPr/>
    </dgm:pt>
    <dgm:pt modelId="{DDE0EE1B-7AF9-D543-9610-7F8190087235}" type="pres">
      <dgm:prSet presAssocID="{787F3FCA-6C3D-3949-A405-A716661224E1}" presName="node" presStyleLbl="node1" presStyleIdx="0" presStyleCnt="2" custLinFactNeighborX="-6861" custLinFactNeighborY="50000">
        <dgm:presLayoutVars>
          <dgm:bulletEnabled val="1"/>
        </dgm:presLayoutVars>
      </dgm:prSet>
      <dgm:spPr/>
    </dgm:pt>
    <dgm:pt modelId="{7C9DB832-3C06-AA45-8F6A-3CBFD475A4A4}" type="pres">
      <dgm:prSet presAssocID="{9F5CA552-BEFC-4D41-93E3-BC9836AE8407}" presName="sibTrans" presStyleLbl="sibTrans2D1" presStyleIdx="0" presStyleCnt="1"/>
      <dgm:spPr/>
    </dgm:pt>
    <dgm:pt modelId="{030B2D41-2E42-7E45-B2AE-BBC95A80210F}" type="pres">
      <dgm:prSet presAssocID="{9F5CA552-BEFC-4D41-93E3-BC9836AE8407}" presName="connectorText" presStyleLbl="sibTrans2D1" presStyleIdx="0" presStyleCnt="1"/>
      <dgm:spPr/>
    </dgm:pt>
    <dgm:pt modelId="{54501877-86CD-CB49-B17A-11C6C7A5A724}" type="pres">
      <dgm:prSet presAssocID="{9871B694-B364-B54A-8E71-9737CE1E1234}" presName="node" presStyleLbl="node1" presStyleIdx="1" presStyleCnt="2">
        <dgm:presLayoutVars>
          <dgm:bulletEnabled val="1"/>
        </dgm:presLayoutVars>
      </dgm:prSet>
      <dgm:spPr/>
    </dgm:pt>
  </dgm:ptLst>
  <dgm:cxnLst>
    <dgm:cxn modelId="{5CD9730C-BCEC-1344-8B0B-D7CBDB6C328B}" srcId="{85CF0825-FC60-0D40-B595-715E7C11B894}" destId="{9871B694-B364-B54A-8E71-9737CE1E1234}" srcOrd="1" destOrd="0" parTransId="{92277D3E-C654-9848-A53F-CF824D6F8BFE}" sibTransId="{F58C1213-00C5-6F4C-8086-0B3D2818BFA0}"/>
    <dgm:cxn modelId="{98395835-8ED7-9941-9606-DDB5515A4F1A}" type="presOf" srcId="{787F3FCA-6C3D-3949-A405-A716661224E1}" destId="{DDE0EE1B-7AF9-D543-9610-7F8190087235}" srcOrd="0" destOrd="0" presId="urn:microsoft.com/office/officeart/2005/8/layout/process1"/>
    <dgm:cxn modelId="{78764740-68D4-BC40-8588-D21A73FB0C3A}" type="presOf" srcId="{9F5CA552-BEFC-4D41-93E3-BC9836AE8407}" destId="{7C9DB832-3C06-AA45-8F6A-3CBFD475A4A4}" srcOrd="0" destOrd="0" presId="urn:microsoft.com/office/officeart/2005/8/layout/process1"/>
    <dgm:cxn modelId="{F41FB657-9406-524C-B79C-53D1577D3313}" type="presOf" srcId="{9F5CA552-BEFC-4D41-93E3-BC9836AE8407}" destId="{030B2D41-2E42-7E45-B2AE-BBC95A80210F}" srcOrd="1" destOrd="0" presId="urn:microsoft.com/office/officeart/2005/8/layout/process1"/>
    <dgm:cxn modelId="{7C97E976-C430-0B41-83F8-3314DE730D0D}" srcId="{85CF0825-FC60-0D40-B595-715E7C11B894}" destId="{787F3FCA-6C3D-3949-A405-A716661224E1}" srcOrd="0" destOrd="0" parTransId="{8CFC9E44-F049-A744-B58B-08839AA49ED4}" sibTransId="{9F5CA552-BEFC-4D41-93E3-BC9836AE8407}"/>
    <dgm:cxn modelId="{EDD63879-5404-2848-8821-956FED359C2E}" type="presOf" srcId="{85CF0825-FC60-0D40-B595-715E7C11B894}" destId="{788CBAA9-445B-744F-A0EE-8C9E7C127A92}" srcOrd="0" destOrd="0" presId="urn:microsoft.com/office/officeart/2005/8/layout/process1"/>
    <dgm:cxn modelId="{B6C6BF95-C10A-2340-A6B3-3C046B4AC88A}" type="presOf" srcId="{9871B694-B364-B54A-8E71-9737CE1E1234}" destId="{54501877-86CD-CB49-B17A-11C6C7A5A724}" srcOrd="0" destOrd="0" presId="urn:microsoft.com/office/officeart/2005/8/layout/process1"/>
    <dgm:cxn modelId="{59E18899-C0AC-9842-AF01-21A9B1DF4B46}" type="presParOf" srcId="{788CBAA9-445B-744F-A0EE-8C9E7C127A92}" destId="{DDE0EE1B-7AF9-D543-9610-7F8190087235}" srcOrd="0" destOrd="0" presId="urn:microsoft.com/office/officeart/2005/8/layout/process1"/>
    <dgm:cxn modelId="{AC8BF21E-070D-A740-B600-6CF6EB734396}" type="presParOf" srcId="{788CBAA9-445B-744F-A0EE-8C9E7C127A92}" destId="{7C9DB832-3C06-AA45-8F6A-3CBFD475A4A4}" srcOrd="1" destOrd="0" presId="urn:microsoft.com/office/officeart/2005/8/layout/process1"/>
    <dgm:cxn modelId="{4D3943AF-E3F0-634C-949A-5F45FBFB85B0}" type="presParOf" srcId="{7C9DB832-3C06-AA45-8F6A-3CBFD475A4A4}" destId="{030B2D41-2E42-7E45-B2AE-BBC95A80210F}" srcOrd="0" destOrd="0" presId="urn:microsoft.com/office/officeart/2005/8/layout/process1"/>
    <dgm:cxn modelId="{86C3BF6A-D365-1D46-BE6F-DD7914D0BDEC}" type="presParOf" srcId="{788CBAA9-445B-744F-A0EE-8C9E7C127A92}" destId="{54501877-86CD-CB49-B17A-11C6C7A5A724}"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E0EE1B-7AF9-D543-9610-7F8190087235}">
      <dsp:nvSpPr>
        <dsp:cNvPr id="0" name=""/>
        <dsp:cNvSpPr/>
      </dsp:nvSpPr>
      <dsp:spPr>
        <a:xfrm>
          <a:off x="0" y="0"/>
          <a:ext cx="2669253" cy="72008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altLang="zh-CN" sz="1600" kern="1200" dirty="0"/>
            <a:t>6weeks</a:t>
          </a:r>
          <a:r>
            <a:rPr lang="zh-CN" altLang="en-US" sz="1600" kern="1200" dirty="0"/>
            <a:t>，</a:t>
          </a:r>
          <a:r>
            <a:rPr lang="en-US" altLang="zh-CN" sz="1600" kern="1200" dirty="0"/>
            <a:t>70%</a:t>
          </a:r>
          <a:r>
            <a:rPr lang="zh-CN" altLang="en-US" sz="1600" kern="1200" dirty="0"/>
            <a:t> </a:t>
          </a:r>
          <a:r>
            <a:rPr lang="en-US" altLang="zh-CN" sz="1600" kern="1200" dirty="0"/>
            <a:t>on time,</a:t>
          </a:r>
          <a:r>
            <a:rPr lang="en-US" altLang="zh-CN" sz="1600" kern="1200" baseline="0" dirty="0"/>
            <a:t> in</a:t>
          </a:r>
          <a:r>
            <a:rPr lang="zh-CN" altLang="en-US" sz="1600" kern="1200" dirty="0"/>
            <a:t> </a:t>
          </a:r>
          <a:r>
            <a:rPr lang="en-US" altLang="zh-CN" sz="1600" kern="1200" dirty="0"/>
            <a:t>1980s</a:t>
          </a:r>
          <a:endParaRPr lang="zh-CN" altLang="en-US" sz="1600" kern="1200" dirty="0"/>
        </a:p>
      </dsp:txBody>
      <dsp:txXfrm>
        <a:off x="21090" y="21090"/>
        <a:ext cx="2627073" cy="677900"/>
      </dsp:txXfrm>
    </dsp:sp>
    <dsp:sp modelId="{7C9DB832-3C06-AA45-8F6A-3CBFD475A4A4}">
      <dsp:nvSpPr>
        <dsp:cNvPr id="0" name=""/>
        <dsp:cNvSpPr/>
      </dsp:nvSpPr>
      <dsp:spPr>
        <a:xfrm>
          <a:off x="2936491" y="29052"/>
          <a:ext cx="566545" cy="661974"/>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zh-CN" altLang="en-US" sz="1300" kern="1200"/>
        </a:p>
      </dsp:txBody>
      <dsp:txXfrm>
        <a:off x="2936491" y="161447"/>
        <a:ext cx="396582" cy="397184"/>
      </dsp:txXfrm>
    </dsp:sp>
    <dsp:sp modelId="{54501877-86CD-CB49-B17A-11C6C7A5A724}">
      <dsp:nvSpPr>
        <dsp:cNvPr id="0" name=""/>
        <dsp:cNvSpPr/>
      </dsp:nvSpPr>
      <dsp:spPr>
        <a:xfrm>
          <a:off x="3738206" y="0"/>
          <a:ext cx="2669253" cy="720080"/>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altLang="zh-CN" sz="1600" kern="1200" dirty="0"/>
            <a:t>3</a:t>
          </a:r>
          <a:r>
            <a:rPr lang="en-US" altLang="zh-CN" sz="1600" kern="1200" baseline="0" dirty="0"/>
            <a:t> weeks</a:t>
          </a:r>
          <a:r>
            <a:rPr lang="zh-CN" altLang="en-US" sz="1600" kern="1200" baseline="0" dirty="0"/>
            <a:t>，</a:t>
          </a:r>
          <a:r>
            <a:rPr lang="en-US" altLang="zh-CN" sz="1600" kern="1200" baseline="0" dirty="0"/>
            <a:t>95%</a:t>
          </a:r>
          <a:r>
            <a:rPr lang="zh-CN" altLang="en-US" sz="1600" kern="1200" baseline="0" dirty="0"/>
            <a:t> </a:t>
          </a:r>
          <a:r>
            <a:rPr lang="en-US" altLang="zh-CN" sz="1600" kern="1200" baseline="0" dirty="0"/>
            <a:t>on time</a:t>
          </a:r>
          <a:r>
            <a:rPr lang="zh-CN" altLang="en-US" sz="1600" kern="1200" baseline="0" dirty="0"/>
            <a:t>，</a:t>
          </a:r>
          <a:r>
            <a:rPr lang="en-US" altLang="zh-CN" sz="1600" kern="1200" baseline="0" dirty="0"/>
            <a:t>in 2005</a:t>
          </a:r>
          <a:endParaRPr lang="zh-CN" altLang="en-US" sz="1600" kern="1200" dirty="0"/>
        </a:p>
      </dsp:txBody>
      <dsp:txXfrm>
        <a:off x="3759296" y="21090"/>
        <a:ext cx="2627073" cy="6779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jpe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宋体" pitchFamily="2" charset="-122"/>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ea typeface="宋体" pitchFamily="2" charset="-122"/>
              </a:defRPr>
            </a:lvl1pPr>
          </a:lstStyle>
          <a:p>
            <a:pPr>
              <a:defRPr/>
            </a:pPr>
            <a:fld id="{ECE231ED-B68F-864A-9729-9F82CB5C2E3B}" type="datetimeFigureOut">
              <a:rPr lang="zh-CN" altLang="en-US"/>
              <a:pPr>
                <a:defRPr/>
              </a:pPr>
              <a:t>2023/4/18</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宋体" pitchFamily="2" charset="-122"/>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34B3D2E4-E0AE-8048-A45C-69E66416FB0F}" type="slidenum">
              <a:rPr lang="zh-CN" altLang="en-US"/>
              <a:pPr>
                <a:defRPr/>
              </a:pPr>
              <a:t>‹#›</a:t>
            </a:fld>
            <a:endParaRPr lang="zh-CN" altLang="en-US"/>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D67D968-CF24-4821-9F0F-E3AD0D14C6ED}" type="slidenum">
              <a:rPr lang="zh-CN" altLang="en-US" smtClean="0"/>
              <a:t>1</a:t>
            </a:fld>
            <a:endParaRPr lang="zh-CN" altLang="en-US"/>
          </a:p>
        </p:txBody>
      </p:sp>
    </p:spTree>
    <p:extLst>
      <p:ext uri="{BB962C8B-B14F-4D97-AF65-F5344CB8AC3E}">
        <p14:creationId xmlns:p14="http://schemas.microsoft.com/office/powerpoint/2010/main" val="15095217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92500" lnSpcReduction="10000"/>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en-US" altLang="zh-CN" sz="2400" dirty="0"/>
              <a:t>Microservices are a more concrete and modern interpretation of service-oriented architectures (SOA) used to build distributed software systems. Like in SOA, services in a </a:t>
            </a:r>
            <a:r>
              <a:rPr lang="en-US" altLang="zh-CN" sz="2400" dirty="0" err="1"/>
              <a:t>microservice</a:t>
            </a:r>
            <a:r>
              <a:rPr lang="en-US" altLang="zh-CN" sz="2400" dirty="0"/>
              <a:t> architecture (MSA) are processes that communicate with each other over the network in order to fulfill a goal. Also, like in SOA, these services use technology-agnostic protocols. Microservices architectural style is a first </a:t>
            </a:r>
            <a:r>
              <a:rPr lang="en-US" altLang="zh-CN" sz="2400" dirty="0" err="1"/>
              <a:t>realisation</a:t>
            </a:r>
            <a:r>
              <a:rPr lang="en-US" altLang="zh-CN" sz="2400" dirty="0"/>
              <a:t> of SOA that has happened after the introduction of </a:t>
            </a:r>
            <a:r>
              <a:rPr lang="en-US" altLang="zh-CN" sz="2400" dirty="0" err="1"/>
              <a:t>DevOps</a:t>
            </a:r>
            <a:r>
              <a:rPr lang="en-US" altLang="zh-CN" sz="2400" dirty="0"/>
              <a:t> and this is becoming the standard for building continuously deployed systems.</a:t>
            </a:r>
          </a:p>
          <a:p>
            <a:endParaRPr kumimoji="1" lang="zh-CN" altLang="en-US" dirty="0"/>
          </a:p>
        </p:txBody>
      </p:sp>
      <p:sp>
        <p:nvSpPr>
          <p:cNvPr id="4" name="幻灯片编号占位符 3"/>
          <p:cNvSpPr>
            <a:spLocks noGrp="1"/>
          </p:cNvSpPr>
          <p:nvPr>
            <p:ph type="sldNum" sz="quarter" idx="10"/>
          </p:nvPr>
        </p:nvSpPr>
        <p:spPr/>
        <p:txBody>
          <a:bodyPr/>
          <a:lstStyle/>
          <a:p>
            <a:pPr>
              <a:defRPr/>
            </a:pPr>
            <a:fld id="{34B3D2E4-E0AE-8048-A45C-69E66416FB0F}" type="slidenum">
              <a:rPr lang="zh-CN" altLang="en-US" smtClean="0"/>
              <a:pPr>
                <a:defRPr/>
              </a:pPr>
              <a:t>24</a:t>
            </a:fld>
            <a:endParaRPr lang="zh-CN" altLang="en-US"/>
          </a:p>
        </p:txBody>
      </p:sp>
    </p:spTree>
    <p:extLst>
      <p:ext uri="{BB962C8B-B14F-4D97-AF65-F5344CB8AC3E}">
        <p14:creationId xmlns:p14="http://schemas.microsoft.com/office/powerpoint/2010/main" val="16326217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34B3D2E4-E0AE-8048-A45C-69E66416FB0F}" type="slidenum">
              <a:rPr lang="zh-CN" altLang="en-US" smtClean="0"/>
              <a:pPr>
                <a:defRPr/>
              </a:pPr>
              <a:t>25</a:t>
            </a:fld>
            <a:endParaRPr lang="zh-CN" altLang="en-US"/>
          </a:p>
        </p:txBody>
      </p:sp>
    </p:spTree>
    <p:extLst>
      <p:ext uri="{BB962C8B-B14F-4D97-AF65-F5344CB8AC3E}">
        <p14:creationId xmlns:p14="http://schemas.microsoft.com/office/powerpoint/2010/main" val="22250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34B3D2E4-E0AE-8048-A45C-69E66416FB0F}" type="slidenum">
              <a:rPr lang="zh-CN" altLang="en-US" smtClean="0"/>
              <a:pPr>
                <a:defRPr/>
              </a:pPr>
              <a:t>13</a:t>
            </a:fld>
            <a:endParaRPr lang="zh-CN" altLang="en-US"/>
          </a:p>
        </p:txBody>
      </p:sp>
    </p:spTree>
    <p:extLst>
      <p:ext uri="{BB962C8B-B14F-4D97-AF65-F5344CB8AC3E}">
        <p14:creationId xmlns:p14="http://schemas.microsoft.com/office/powerpoint/2010/main" val="1328875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i="0" kern="1200" dirty="0" err="1">
                <a:solidFill>
                  <a:schemeClr val="tx1"/>
                </a:solidFill>
                <a:effectLst/>
                <a:latin typeface="+mn-lt"/>
                <a:ea typeface="+mn-ea"/>
                <a:cs typeface="+mn-cs"/>
              </a:rPr>
              <a:t>DevOps</a:t>
            </a:r>
            <a:r>
              <a:rPr lang="en-US" altLang="zh-CN" sz="1200" b="1" i="0" kern="1200" dirty="0">
                <a:solidFill>
                  <a:schemeClr val="tx1"/>
                </a:solidFill>
                <a:effectLst/>
                <a:latin typeface="+mn-lt"/>
                <a:ea typeface="+mn-ea"/>
                <a:cs typeface="+mn-cs"/>
              </a:rPr>
              <a:t> Tools</a:t>
            </a:r>
            <a:br>
              <a:rPr lang="en-US" altLang="zh-CN" dirty="0"/>
            </a:br>
            <a:r>
              <a:rPr lang="en-US" altLang="zh-CN" sz="1200" b="0" i="0" kern="1200" dirty="0" err="1">
                <a:solidFill>
                  <a:schemeClr val="tx1"/>
                </a:solidFill>
                <a:effectLst/>
                <a:latin typeface="+mn-lt"/>
                <a:ea typeface="+mn-ea"/>
                <a:cs typeface="+mn-cs"/>
              </a:rPr>
              <a:t>DevOps</a:t>
            </a:r>
            <a:r>
              <a:rPr lang="en-US" altLang="zh-CN" sz="1200" b="0" i="0" kern="1200" dirty="0">
                <a:solidFill>
                  <a:schemeClr val="tx1"/>
                </a:solidFill>
                <a:effectLst/>
                <a:latin typeface="+mn-lt"/>
                <a:ea typeface="+mn-ea"/>
                <a:cs typeface="+mn-cs"/>
              </a:rPr>
              <a:t> tools consist of configuration management, test and build systems, application deployment, version control and monitoring tools. </a:t>
            </a:r>
            <a:endParaRPr kumimoji="1" lang="zh-CN" altLang="en-US" dirty="0"/>
          </a:p>
        </p:txBody>
      </p:sp>
      <p:sp>
        <p:nvSpPr>
          <p:cNvPr id="4" name="幻灯片编号占位符 3"/>
          <p:cNvSpPr>
            <a:spLocks noGrp="1"/>
          </p:cNvSpPr>
          <p:nvPr>
            <p:ph type="sldNum" sz="quarter" idx="10"/>
          </p:nvPr>
        </p:nvSpPr>
        <p:spPr/>
        <p:txBody>
          <a:bodyPr/>
          <a:lstStyle/>
          <a:p>
            <a:pPr>
              <a:defRPr/>
            </a:pPr>
            <a:fld id="{34B3D2E4-E0AE-8048-A45C-69E66416FB0F}" type="slidenum">
              <a:rPr lang="zh-CN" altLang="en-US" smtClean="0"/>
              <a:pPr>
                <a:defRPr/>
              </a:pPr>
              <a:t>16</a:t>
            </a:fld>
            <a:endParaRPr lang="zh-CN" altLang="en-US"/>
          </a:p>
        </p:txBody>
      </p:sp>
    </p:spTree>
    <p:extLst>
      <p:ext uri="{BB962C8B-B14F-4D97-AF65-F5344CB8AC3E}">
        <p14:creationId xmlns:p14="http://schemas.microsoft.com/office/powerpoint/2010/main" val="888906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 Continuous deployment means that every change is automatically deployed to production. Continuous delivery means that the team ensures every change can be deployed to production but may choose not to do it, usually due to business reasons. In order to do continuous deployment one must be doing continuous delivery.</a:t>
            </a:r>
            <a:endParaRPr lang="zh-CN" altLang="en-US" dirty="0"/>
          </a:p>
        </p:txBody>
      </p:sp>
      <p:sp>
        <p:nvSpPr>
          <p:cNvPr id="4" name="灯片编号占位符 3"/>
          <p:cNvSpPr>
            <a:spLocks noGrp="1"/>
          </p:cNvSpPr>
          <p:nvPr>
            <p:ph type="sldNum" sz="quarter" idx="10"/>
          </p:nvPr>
        </p:nvSpPr>
        <p:spPr/>
        <p:txBody>
          <a:bodyPr/>
          <a:lstStyle/>
          <a:p>
            <a:pPr>
              <a:defRPr/>
            </a:pPr>
            <a:fld id="{34B3D2E4-E0AE-8048-A45C-69E66416FB0F}" type="slidenum">
              <a:rPr lang="zh-CN" altLang="en-US" smtClean="0"/>
              <a:pPr>
                <a:defRPr/>
              </a:pPr>
              <a:t>17</a:t>
            </a:fld>
            <a:endParaRPr lang="zh-CN" altLang="en-US"/>
          </a:p>
        </p:txBody>
      </p:sp>
    </p:spTree>
    <p:extLst>
      <p:ext uri="{BB962C8B-B14F-4D97-AF65-F5344CB8AC3E}">
        <p14:creationId xmlns:p14="http://schemas.microsoft.com/office/powerpoint/2010/main" val="7677159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4B3D2E4-E0AE-8048-A45C-69E66416FB0F}" type="slidenum">
              <a:rPr lang="zh-CN" altLang="en-US" smtClean="0"/>
              <a:pPr>
                <a:defRPr/>
              </a:pPr>
              <a:t>18</a:t>
            </a:fld>
            <a:endParaRPr lang="zh-CN" altLang="en-US"/>
          </a:p>
        </p:txBody>
      </p:sp>
    </p:spTree>
    <p:extLst>
      <p:ext uri="{BB962C8B-B14F-4D97-AF65-F5344CB8AC3E}">
        <p14:creationId xmlns:p14="http://schemas.microsoft.com/office/powerpoint/2010/main" val="2246119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4B3D2E4-E0AE-8048-A45C-69E66416FB0F}" type="slidenum">
              <a:rPr lang="zh-CN" altLang="en-US" smtClean="0"/>
              <a:pPr>
                <a:defRPr/>
              </a:pPr>
              <a:t>19</a:t>
            </a:fld>
            <a:endParaRPr lang="zh-CN" altLang="en-US"/>
          </a:p>
        </p:txBody>
      </p:sp>
    </p:spTree>
    <p:extLst>
      <p:ext uri="{BB962C8B-B14F-4D97-AF65-F5344CB8AC3E}">
        <p14:creationId xmlns:p14="http://schemas.microsoft.com/office/powerpoint/2010/main" val="2246119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34B3D2E4-E0AE-8048-A45C-69E66416FB0F}" type="slidenum">
              <a:rPr lang="zh-CN" altLang="en-US" smtClean="0"/>
              <a:pPr>
                <a:defRPr/>
              </a:pPr>
              <a:t>20</a:t>
            </a:fld>
            <a:endParaRPr lang="zh-CN" altLang="en-US"/>
          </a:p>
        </p:txBody>
      </p:sp>
    </p:spTree>
    <p:extLst>
      <p:ext uri="{BB962C8B-B14F-4D97-AF65-F5344CB8AC3E}">
        <p14:creationId xmlns:p14="http://schemas.microsoft.com/office/powerpoint/2010/main" val="216022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92500" lnSpcReduction="10000"/>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en-US" altLang="zh-CN" sz="2400" dirty="0"/>
              <a:t>Microservices are a more concrete and modern interpretation of service-oriented architectures (SOA) used to build distributed software systems. Like in SOA, services in a </a:t>
            </a:r>
            <a:r>
              <a:rPr lang="en-US" altLang="zh-CN" sz="2400" dirty="0" err="1"/>
              <a:t>microservice</a:t>
            </a:r>
            <a:r>
              <a:rPr lang="en-US" altLang="zh-CN" sz="2400" dirty="0"/>
              <a:t> architecture (MSA) are processes that communicate with each other over the network in order to fulfill a goal. Also, like in SOA, these services use technology-agnostic protocols. Microservices architectural style is a first </a:t>
            </a:r>
            <a:r>
              <a:rPr lang="en-US" altLang="zh-CN" sz="2400" dirty="0" err="1"/>
              <a:t>realisation</a:t>
            </a:r>
            <a:r>
              <a:rPr lang="en-US" altLang="zh-CN" sz="2400" dirty="0"/>
              <a:t> of SOA that has happened after the introduction of </a:t>
            </a:r>
            <a:r>
              <a:rPr lang="en-US" altLang="zh-CN" sz="2400" dirty="0" err="1"/>
              <a:t>DevOps</a:t>
            </a:r>
            <a:r>
              <a:rPr lang="en-US" altLang="zh-CN" sz="2400" dirty="0"/>
              <a:t> and this is becoming the standard for building continuously deployed systems.</a:t>
            </a:r>
          </a:p>
          <a:p>
            <a:endParaRPr kumimoji="1" lang="zh-CN" altLang="en-US" dirty="0"/>
          </a:p>
        </p:txBody>
      </p:sp>
      <p:sp>
        <p:nvSpPr>
          <p:cNvPr id="4" name="幻灯片编号占位符 3"/>
          <p:cNvSpPr>
            <a:spLocks noGrp="1"/>
          </p:cNvSpPr>
          <p:nvPr>
            <p:ph type="sldNum" sz="quarter" idx="10"/>
          </p:nvPr>
        </p:nvSpPr>
        <p:spPr/>
        <p:txBody>
          <a:bodyPr/>
          <a:lstStyle/>
          <a:p>
            <a:pPr>
              <a:defRPr/>
            </a:pPr>
            <a:fld id="{34B3D2E4-E0AE-8048-A45C-69E66416FB0F}" type="slidenum">
              <a:rPr lang="zh-CN" altLang="en-US" smtClean="0"/>
              <a:pPr>
                <a:defRPr/>
              </a:pPr>
              <a:t>22</a:t>
            </a:fld>
            <a:endParaRPr lang="zh-CN" altLang="en-US"/>
          </a:p>
        </p:txBody>
      </p:sp>
    </p:spTree>
    <p:extLst>
      <p:ext uri="{BB962C8B-B14F-4D97-AF65-F5344CB8AC3E}">
        <p14:creationId xmlns:p14="http://schemas.microsoft.com/office/powerpoint/2010/main" val="12443164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92500" lnSpcReduction="10000"/>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en-US" altLang="zh-CN" sz="2400" dirty="0"/>
              <a:t>Microservices are a more concrete and modern interpretation of service-oriented architectures (SOA) used to build distributed software systems. Like in SOA, services in a </a:t>
            </a:r>
            <a:r>
              <a:rPr lang="en-US" altLang="zh-CN" sz="2400" dirty="0" err="1"/>
              <a:t>microservice</a:t>
            </a:r>
            <a:r>
              <a:rPr lang="en-US" altLang="zh-CN" sz="2400" dirty="0"/>
              <a:t> architecture (MSA) are processes that communicate with each other over the network in order to fulfill a goal. Also, like in SOA, these services use technology-agnostic protocols. Microservices architectural style is a first </a:t>
            </a:r>
            <a:r>
              <a:rPr lang="en-US" altLang="zh-CN" sz="2400" dirty="0" err="1"/>
              <a:t>realisation</a:t>
            </a:r>
            <a:r>
              <a:rPr lang="en-US" altLang="zh-CN" sz="2400" dirty="0"/>
              <a:t> of SOA that has happened after the introduction of </a:t>
            </a:r>
            <a:r>
              <a:rPr lang="en-US" altLang="zh-CN" sz="2400" dirty="0" err="1"/>
              <a:t>DevOps</a:t>
            </a:r>
            <a:r>
              <a:rPr lang="en-US" altLang="zh-CN" sz="2400" dirty="0"/>
              <a:t> and this is becoming the standard for building continuously deployed systems.</a:t>
            </a:r>
          </a:p>
          <a:p>
            <a:endParaRPr kumimoji="1" lang="zh-CN" altLang="en-US" dirty="0"/>
          </a:p>
        </p:txBody>
      </p:sp>
      <p:sp>
        <p:nvSpPr>
          <p:cNvPr id="4" name="幻灯片编号占位符 3"/>
          <p:cNvSpPr>
            <a:spLocks noGrp="1"/>
          </p:cNvSpPr>
          <p:nvPr>
            <p:ph type="sldNum" sz="quarter" idx="10"/>
          </p:nvPr>
        </p:nvSpPr>
        <p:spPr/>
        <p:txBody>
          <a:bodyPr/>
          <a:lstStyle/>
          <a:p>
            <a:pPr>
              <a:defRPr/>
            </a:pPr>
            <a:fld id="{34B3D2E4-E0AE-8048-A45C-69E66416FB0F}" type="slidenum">
              <a:rPr lang="zh-CN" altLang="en-US" smtClean="0"/>
              <a:pPr>
                <a:defRPr/>
              </a:pPr>
              <a:t>23</a:t>
            </a:fld>
            <a:endParaRPr lang="zh-CN" altLang="en-US"/>
          </a:p>
        </p:txBody>
      </p:sp>
    </p:spTree>
    <p:extLst>
      <p:ext uri="{BB962C8B-B14F-4D97-AF65-F5344CB8AC3E}">
        <p14:creationId xmlns:p14="http://schemas.microsoft.com/office/powerpoint/2010/main" val="6281750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内页">
    <p:spTree>
      <p:nvGrpSpPr>
        <p:cNvPr id="1" name=""/>
        <p:cNvGrpSpPr/>
        <p:nvPr/>
      </p:nvGrpSpPr>
      <p:grpSpPr>
        <a:xfrm>
          <a:off x="0" y="0"/>
          <a:ext cx="0" cy="0"/>
          <a:chOff x="0" y="0"/>
          <a:chExt cx="0" cy="0"/>
        </a:xfrm>
      </p:grpSpPr>
      <p:sp>
        <p:nvSpPr>
          <p:cNvPr id="16" name="灯片编号占位符 15"/>
          <p:cNvSpPr>
            <a:spLocks noGrp="1"/>
          </p:cNvSpPr>
          <p:nvPr>
            <p:ph type="sldNum" sz="quarter" idx="12"/>
          </p:nvPr>
        </p:nvSpPr>
        <p:spPr>
          <a:xfrm>
            <a:off x="8101012" y="6406643"/>
            <a:ext cx="1042988" cy="365125"/>
          </a:xfrm>
        </p:spPr>
        <p:txBody>
          <a:bodyPr/>
          <a:lstStyle>
            <a:lvl1pPr algn="ctr">
              <a:defRPr sz="2000" b="1">
                <a:solidFill>
                  <a:schemeClr val="bg1"/>
                </a:solidFill>
              </a:defRPr>
            </a:lvl1pPr>
          </a:lstStyle>
          <a:p>
            <a:pPr>
              <a:defRPr/>
            </a:pPr>
            <a:fld id="{819118F7-5E29-FC41-A198-728DEC2CCBC4}" type="slidenum">
              <a:rPr lang="en-US" altLang="zh-CN" smtClean="0"/>
              <a:pPr>
                <a:defRPr/>
              </a:pPr>
              <a:t>‹#›</a:t>
            </a:fld>
            <a:endParaRPr lang="en-US" altLang="zh-CN"/>
          </a:p>
        </p:txBody>
      </p:sp>
      <p:grpSp>
        <p:nvGrpSpPr>
          <p:cNvPr id="13" name="组合 12">
            <a:extLst>
              <a:ext uri="{FF2B5EF4-FFF2-40B4-BE49-F238E27FC236}">
                <a16:creationId xmlns:a16="http://schemas.microsoft.com/office/drawing/2014/main" id="{99731CC2-C4C0-4506-AB9E-864CFE1AF6D5}"/>
              </a:ext>
            </a:extLst>
          </p:cNvPr>
          <p:cNvGrpSpPr/>
          <p:nvPr/>
        </p:nvGrpSpPr>
        <p:grpSpPr>
          <a:xfrm>
            <a:off x="120576" y="120576"/>
            <a:ext cx="653562" cy="653562"/>
            <a:chOff x="10920675" y="2008140"/>
            <a:chExt cx="576000" cy="576000"/>
          </a:xfrm>
        </p:grpSpPr>
        <p:sp>
          <p:nvSpPr>
            <p:cNvPr id="14" name="矩形 13">
              <a:extLst>
                <a:ext uri="{FF2B5EF4-FFF2-40B4-BE49-F238E27FC236}">
                  <a16:creationId xmlns:a16="http://schemas.microsoft.com/office/drawing/2014/main" id="{89C90E33-BD03-49ED-8485-AAD5F92D0D8A}"/>
                </a:ext>
              </a:extLst>
            </p:cNvPr>
            <p:cNvSpPr/>
            <p:nvPr/>
          </p:nvSpPr>
          <p:spPr>
            <a:xfrm>
              <a:off x="11172675" y="2260140"/>
              <a:ext cx="324000" cy="324000"/>
            </a:xfrm>
            <a:prstGeom prst="rect">
              <a:avLst/>
            </a:prstGeom>
            <a:solidFill>
              <a:srgbClr val="870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 name="矩形 14">
              <a:extLst>
                <a:ext uri="{FF2B5EF4-FFF2-40B4-BE49-F238E27FC236}">
                  <a16:creationId xmlns:a16="http://schemas.microsoft.com/office/drawing/2014/main" id="{1E31F7FE-3B7B-4707-82B3-DD3D75F17914}"/>
                </a:ext>
              </a:extLst>
            </p:cNvPr>
            <p:cNvSpPr/>
            <p:nvPr/>
          </p:nvSpPr>
          <p:spPr>
            <a:xfrm>
              <a:off x="10920675" y="2008140"/>
              <a:ext cx="252000" cy="252000"/>
            </a:xfrm>
            <a:prstGeom prst="rect">
              <a:avLst/>
            </a:prstGeom>
            <a:solidFill>
              <a:srgbClr val="6A00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17" name="文本占位符 16">
            <a:extLst>
              <a:ext uri="{FF2B5EF4-FFF2-40B4-BE49-F238E27FC236}">
                <a16:creationId xmlns:a16="http://schemas.microsoft.com/office/drawing/2014/main" id="{C8D5E2A9-13D2-440E-AF0F-D051209A0B84}"/>
              </a:ext>
            </a:extLst>
          </p:cNvPr>
          <p:cNvSpPr>
            <a:spLocks noGrp="1"/>
          </p:cNvSpPr>
          <p:nvPr>
            <p:ph type="body" sz="quarter" idx="13"/>
          </p:nvPr>
        </p:nvSpPr>
        <p:spPr>
          <a:xfrm>
            <a:off x="774138" y="328713"/>
            <a:ext cx="8125656" cy="523220"/>
          </a:xfrm>
        </p:spPr>
        <p:txBody>
          <a:bodyPr wrap="square" anchor="ctr" anchorCtr="0">
            <a:spAutoFit/>
          </a:bodyPr>
          <a:lstStyle>
            <a:lvl1pPr marL="0" indent="0">
              <a:lnSpc>
                <a:spcPct val="100000"/>
              </a:lnSpc>
              <a:spcBef>
                <a:spcPts val="0"/>
              </a:spcBef>
              <a:buNone/>
              <a:defRPr b="1" i="0" baseline="0"/>
            </a:lvl1pPr>
          </a:lstStyle>
          <a:p>
            <a:pPr lvl="0"/>
            <a:r>
              <a:rPr lang="zh-CN" altLang="en-US"/>
              <a:t>单击此处编辑母版文本样式</a:t>
            </a:r>
          </a:p>
        </p:txBody>
      </p:sp>
      <p:pic>
        <p:nvPicPr>
          <p:cNvPr id="3" name="图片 2">
            <a:extLst>
              <a:ext uri="{FF2B5EF4-FFF2-40B4-BE49-F238E27FC236}">
                <a16:creationId xmlns:a16="http://schemas.microsoft.com/office/drawing/2014/main" id="{00AD7A09-BBF3-47A1-913B-CF547EA235C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0576" y="6406643"/>
            <a:ext cx="1148151" cy="365126"/>
          </a:xfrm>
          <a:prstGeom prst="rect">
            <a:avLst/>
          </a:prstGeom>
        </p:spPr>
      </p:pic>
    </p:spTree>
    <p:extLst>
      <p:ext uri="{BB962C8B-B14F-4D97-AF65-F5344CB8AC3E}">
        <p14:creationId xmlns:p14="http://schemas.microsoft.com/office/powerpoint/2010/main" val="2689326491"/>
      </p:ext>
    </p:extLst>
  </p:cSld>
  <p:clrMapOvr>
    <a:masterClrMapping/>
  </p:clrMapOvr>
  <mc:AlternateContent xmlns:mc="http://schemas.openxmlformats.org/markup-compatibility/2006" xmlns:p14="http://schemas.microsoft.com/office/powerpoint/2010/main">
    <mc:Choice Requires="p14">
      <p:transition p14:dur="150">
        <p:fade/>
      </p:transition>
    </mc:Choice>
    <mc:Fallback xmlns="">
      <p:transition>
        <p:fade/>
      </p:transition>
    </mc:Fallback>
  </mc:AlternateContent>
  <p:hf sldNum="0" hdr="0"/>
  <p:extLst>
    <p:ext uri="{DCECCB84-F9BA-43D5-87BE-67443E8EF086}">
      <p15:sldGuideLst xmlns:p15="http://schemas.microsoft.com/office/powerpoint/2012/main">
        <p15:guide id="1" orient="horz" pos="2160">
          <p15:clr>
            <a:srgbClr val="FBAE40"/>
          </p15:clr>
        </p15:guide>
        <p15:guide id="2" pos="2880">
          <p15:clr>
            <a:srgbClr val="FBAE40"/>
          </p15:clr>
        </p15:guide>
        <p15:guide id="3" pos="329">
          <p15:clr>
            <a:srgbClr val="FBAE40"/>
          </p15:clr>
        </p15:guide>
        <p15:guide id="4" pos="5432">
          <p15:clr>
            <a:srgbClr val="FBAE40"/>
          </p15:clr>
        </p15:guide>
        <p15:guide id="5" orient="horz" pos="346">
          <p15:clr>
            <a:srgbClr val="FBAE40"/>
          </p15:clr>
        </p15:guide>
        <p15:guide id="6" orient="horz" pos="397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封面">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02F5587D-B701-47A6-9BDF-1CF70E9C3A25}"/>
              </a:ext>
            </a:extLst>
          </p:cNvPr>
          <p:cNvGrpSpPr/>
          <p:nvPr/>
        </p:nvGrpSpPr>
        <p:grpSpPr>
          <a:xfrm>
            <a:off x="0" y="2697654"/>
            <a:ext cx="9144000" cy="1462692"/>
            <a:chOff x="0" y="2878638"/>
            <a:chExt cx="9144000" cy="1034852"/>
          </a:xfrm>
        </p:grpSpPr>
        <p:sp>
          <p:nvSpPr>
            <p:cNvPr id="7" name="矩形 6">
              <a:extLst>
                <a:ext uri="{FF2B5EF4-FFF2-40B4-BE49-F238E27FC236}">
                  <a16:creationId xmlns:a16="http://schemas.microsoft.com/office/drawing/2014/main" id="{0A7AE3D4-882D-4CF2-99CC-B3EAE1501DEB}"/>
                </a:ext>
              </a:extLst>
            </p:cNvPr>
            <p:cNvSpPr/>
            <p:nvPr/>
          </p:nvSpPr>
          <p:spPr>
            <a:xfrm>
              <a:off x="0" y="3607982"/>
              <a:ext cx="9144000" cy="305508"/>
            </a:xfrm>
            <a:prstGeom prst="rect">
              <a:avLst/>
            </a:prstGeom>
            <a:solidFill>
              <a:srgbClr val="453D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矩形 7">
              <a:extLst>
                <a:ext uri="{FF2B5EF4-FFF2-40B4-BE49-F238E27FC236}">
                  <a16:creationId xmlns:a16="http://schemas.microsoft.com/office/drawing/2014/main" id="{DDD7D486-5E05-4837-85D8-AB48A7786FD7}"/>
                </a:ext>
              </a:extLst>
            </p:cNvPr>
            <p:cNvSpPr/>
            <p:nvPr/>
          </p:nvSpPr>
          <p:spPr>
            <a:xfrm>
              <a:off x="0" y="2878638"/>
              <a:ext cx="9144000" cy="729343"/>
            </a:xfrm>
            <a:prstGeom prst="rect">
              <a:avLst/>
            </a:prstGeom>
            <a:solidFill>
              <a:srgbClr val="6A00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10" name="组合 9">
            <a:extLst>
              <a:ext uri="{FF2B5EF4-FFF2-40B4-BE49-F238E27FC236}">
                <a16:creationId xmlns:a16="http://schemas.microsoft.com/office/drawing/2014/main" id="{8C327EC4-773E-4C98-8E0F-B33211CFDC5C}"/>
              </a:ext>
            </a:extLst>
          </p:cNvPr>
          <p:cNvGrpSpPr/>
          <p:nvPr/>
        </p:nvGrpSpPr>
        <p:grpSpPr>
          <a:xfrm>
            <a:off x="8202146" y="1892024"/>
            <a:ext cx="653562" cy="653562"/>
            <a:chOff x="10920675" y="2008140"/>
            <a:chExt cx="576000" cy="576000"/>
          </a:xfrm>
        </p:grpSpPr>
        <p:sp>
          <p:nvSpPr>
            <p:cNvPr id="11" name="矩形 10">
              <a:extLst>
                <a:ext uri="{FF2B5EF4-FFF2-40B4-BE49-F238E27FC236}">
                  <a16:creationId xmlns:a16="http://schemas.microsoft.com/office/drawing/2014/main" id="{83D4E437-87CB-4894-979E-12775BBB47E0}"/>
                </a:ext>
              </a:extLst>
            </p:cNvPr>
            <p:cNvSpPr/>
            <p:nvPr/>
          </p:nvSpPr>
          <p:spPr>
            <a:xfrm>
              <a:off x="11172675" y="2260140"/>
              <a:ext cx="324000" cy="324000"/>
            </a:xfrm>
            <a:prstGeom prst="rect">
              <a:avLst/>
            </a:prstGeom>
            <a:solidFill>
              <a:srgbClr val="8700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矩形 11">
              <a:extLst>
                <a:ext uri="{FF2B5EF4-FFF2-40B4-BE49-F238E27FC236}">
                  <a16:creationId xmlns:a16="http://schemas.microsoft.com/office/drawing/2014/main" id="{39B116C8-24A0-4BBD-8CD7-C662CC1E9E1C}"/>
                </a:ext>
              </a:extLst>
            </p:cNvPr>
            <p:cNvSpPr/>
            <p:nvPr/>
          </p:nvSpPr>
          <p:spPr>
            <a:xfrm>
              <a:off x="10920675" y="2008140"/>
              <a:ext cx="252000" cy="252000"/>
            </a:xfrm>
            <a:prstGeom prst="rect">
              <a:avLst/>
            </a:prstGeom>
            <a:solidFill>
              <a:srgbClr val="6A00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14" name="Freeform 5">
            <a:extLst>
              <a:ext uri="{FF2B5EF4-FFF2-40B4-BE49-F238E27FC236}">
                <a16:creationId xmlns:a16="http://schemas.microsoft.com/office/drawing/2014/main" id="{C2988B88-4A90-4ADF-A871-450AF3376611}"/>
              </a:ext>
            </a:extLst>
          </p:cNvPr>
          <p:cNvSpPr>
            <a:spLocks noEditPoints="1"/>
          </p:cNvSpPr>
          <p:nvPr/>
        </p:nvSpPr>
        <p:spPr bwMode="auto">
          <a:xfrm>
            <a:off x="8269849" y="2954360"/>
            <a:ext cx="585859" cy="516114"/>
          </a:xfrm>
          <a:custGeom>
            <a:avLst/>
            <a:gdLst>
              <a:gd name="T0" fmla="*/ 17 w 68"/>
              <a:gd name="T1" fmla="*/ 26 h 60"/>
              <a:gd name="T2" fmla="*/ 33 w 68"/>
              <a:gd name="T3" fmla="*/ 31 h 60"/>
              <a:gd name="T4" fmla="*/ 33 w 68"/>
              <a:gd name="T5" fmla="*/ 31 h 60"/>
              <a:gd name="T6" fmla="*/ 49 w 68"/>
              <a:gd name="T7" fmla="*/ 26 h 60"/>
              <a:gd name="T8" fmla="*/ 34 w 68"/>
              <a:gd name="T9" fmla="*/ 18 h 60"/>
              <a:gd name="T10" fmla="*/ 59 w 68"/>
              <a:gd name="T11" fmla="*/ 16 h 60"/>
              <a:gd name="T12" fmla="*/ 55 w 68"/>
              <a:gd name="T13" fmla="*/ 23 h 60"/>
              <a:gd name="T14" fmla="*/ 56 w 68"/>
              <a:gd name="T15" fmla="*/ 15 h 60"/>
              <a:gd name="T16" fmla="*/ 56 w 68"/>
              <a:gd name="T17" fmla="*/ 12 h 60"/>
              <a:gd name="T18" fmla="*/ 52 w 68"/>
              <a:gd name="T19" fmla="*/ 23 h 60"/>
              <a:gd name="T20" fmla="*/ 68 w 68"/>
              <a:gd name="T21" fmla="*/ 32 h 60"/>
              <a:gd name="T22" fmla="*/ 68 w 68"/>
              <a:gd name="T23" fmla="*/ 34 h 60"/>
              <a:gd name="T24" fmla="*/ 67 w 68"/>
              <a:gd name="T25" fmla="*/ 34 h 60"/>
              <a:gd name="T26" fmla="*/ 29 w 68"/>
              <a:gd name="T27" fmla="*/ 50 h 60"/>
              <a:gd name="T28" fmla="*/ 68 w 68"/>
              <a:gd name="T29" fmla="*/ 45 h 60"/>
              <a:gd name="T30" fmla="*/ 30 w 68"/>
              <a:gd name="T31" fmla="*/ 60 h 60"/>
              <a:gd name="T32" fmla="*/ 28 w 68"/>
              <a:gd name="T33" fmla="*/ 59 h 60"/>
              <a:gd name="T34" fmla="*/ 3 w 68"/>
              <a:gd name="T35" fmla="*/ 25 h 60"/>
              <a:gd name="T36" fmla="*/ 14 w 68"/>
              <a:gd name="T37" fmla="*/ 23 h 60"/>
              <a:gd name="T38" fmla="*/ 1 w 68"/>
              <a:gd name="T39" fmla="*/ 10 h 60"/>
              <a:gd name="T40" fmla="*/ 32 w 68"/>
              <a:gd name="T41" fmla="*/ 0 h 60"/>
              <a:gd name="T42" fmla="*/ 65 w 68"/>
              <a:gd name="T43" fmla="*/ 9 h 60"/>
              <a:gd name="T44" fmla="*/ 59 w 68"/>
              <a:gd name="T45" fmla="*/ 14 h 60"/>
              <a:gd name="T46" fmla="*/ 59 w 68"/>
              <a:gd name="T47" fmla="*/ 16 h 60"/>
              <a:gd name="T48" fmla="*/ 58 w 68"/>
              <a:gd name="T49" fmla="*/ 9 h 60"/>
              <a:gd name="T50" fmla="*/ 33 w 68"/>
              <a:gd name="T51" fmla="*/ 4 h 60"/>
              <a:gd name="T52" fmla="*/ 33 w 68"/>
              <a:gd name="T53" fmla="*/ 8 h 60"/>
              <a:gd name="T54" fmla="*/ 54 w 68"/>
              <a:gd name="T55" fmla="*/ 10 h 60"/>
              <a:gd name="T56" fmla="*/ 32 w 68"/>
              <a:gd name="T57" fmla="*/ 53 h 60"/>
              <a:gd name="T58" fmla="*/ 67 w 68"/>
              <a:gd name="T59" fmla="*/ 42 h 60"/>
              <a:gd name="T60" fmla="*/ 32 w 68"/>
              <a:gd name="T61" fmla="*/ 49 h 60"/>
              <a:gd name="T62" fmla="*/ 67 w 68"/>
              <a:gd name="T63" fmla="*/ 40 h 60"/>
              <a:gd name="T64" fmla="*/ 32 w 68"/>
              <a:gd name="T65" fmla="*/ 49 h 60"/>
              <a:gd name="T66" fmla="*/ 32 w 68"/>
              <a:gd name="T67" fmla="*/ 47 h 60"/>
              <a:gd name="T68" fmla="*/ 67 w 68"/>
              <a:gd name="T69" fmla="*/ 3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 h="60">
                <a:moveTo>
                  <a:pt x="17" y="14"/>
                </a:moveTo>
                <a:cubicBezTo>
                  <a:pt x="17" y="26"/>
                  <a:pt x="17" y="26"/>
                  <a:pt x="17" y="26"/>
                </a:cubicBezTo>
                <a:cubicBezTo>
                  <a:pt x="17" y="26"/>
                  <a:pt x="18" y="27"/>
                  <a:pt x="18" y="27"/>
                </a:cubicBezTo>
                <a:cubicBezTo>
                  <a:pt x="22" y="28"/>
                  <a:pt x="29" y="31"/>
                  <a:pt x="33" y="31"/>
                </a:cubicBezTo>
                <a:cubicBezTo>
                  <a:pt x="33" y="31"/>
                  <a:pt x="33" y="31"/>
                  <a:pt x="33" y="31"/>
                </a:cubicBezTo>
                <a:cubicBezTo>
                  <a:pt x="33" y="31"/>
                  <a:pt x="33" y="31"/>
                  <a:pt x="33" y="31"/>
                </a:cubicBezTo>
                <a:cubicBezTo>
                  <a:pt x="36" y="31"/>
                  <a:pt x="39" y="30"/>
                  <a:pt x="41" y="30"/>
                </a:cubicBezTo>
                <a:cubicBezTo>
                  <a:pt x="45" y="29"/>
                  <a:pt x="47" y="27"/>
                  <a:pt x="49" y="26"/>
                </a:cubicBezTo>
                <a:cubicBezTo>
                  <a:pt x="49" y="14"/>
                  <a:pt x="49" y="14"/>
                  <a:pt x="49" y="14"/>
                </a:cubicBezTo>
                <a:cubicBezTo>
                  <a:pt x="34" y="18"/>
                  <a:pt x="34" y="18"/>
                  <a:pt x="34" y="18"/>
                </a:cubicBezTo>
                <a:cubicBezTo>
                  <a:pt x="17" y="14"/>
                  <a:pt x="17" y="14"/>
                  <a:pt x="17" y="14"/>
                </a:cubicBezTo>
                <a:close/>
                <a:moveTo>
                  <a:pt x="59" y="16"/>
                </a:moveTo>
                <a:cubicBezTo>
                  <a:pt x="61" y="23"/>
                  <a:pt x="61" y="23"/>
                  <a:pt x="61" y="23"/>
                </a:cubicBezTo>
                <a:cubicBezTo>
                  <a:pt x="59" y="25"/>
                  <a:pt x="57" y="25"/>
                  <a:pt x="55" y="23"/>
                </a:cubicBezTo>
                <a:cubicBezTo>
                  <a:pt x="56" y="16"/>
                  <a:pt x="56" y="16"/>
                  <a:pt x="56" y="16"/>
                </a:cubicBezTo>
                <a:cubicBezTo>
                  <a:pt x="56" y="16"/>
                  <a:pt x="56" y="16"/>
                  <a:pt x="56" y="15"/>
                </a:cubicBezTo>
                <a:cubicBezTo>
                  <a:pt x="56" y="15"/>
                  <a:pt x="56" y="14"/>
                  <a:pt x="56" y="14"/>
                </a:cubicBezTo>
                <a:cubicBezTo>
                  <a:pt x="56" y="12"/>
                  <a:pt x="56" y="12"/>
                  <a:pt x="56" y="12"/>
                </a:cubicBezTo>
                <a:cubicBezTo>
                  <a:pt x="52" y="13"/>
                  <a:pt x="52" y="13"/>
                  <a:pt x="52" y="13"/>
                </a:cubicBezTo>
                <a:cubicBezTo>
                  <a:pt x="52" y="23"/>
                  <a:pt x="52" y="23"/>
                  <a:pt x="52" y="23"/>
                </a:cubicBezTo>
                <a:cubicBezTo>
                  <a:pt x="68" y="30"/>
                  <a:pt x="68" y="30"/>
                  <a:pt x="68" y="30"/>
                </a:cubicBezTo>
                <a:cubicBezTo>
                  <a:pt x="68" y="32"/>
                  <a:pt x="68" y="32"/>
                  <a:pt x="68" y="32"/>
                </a:cubicBezTo>
                <a:cubicBezTo>
                  <a:pt x="68" y="34"/>
                  <a:pt x="68" y="34"/>
                  <a:pt x="68" y="34"/>
                </a:cubicBezTo>
                <a:cubicBezTo>
                  <a:pt x="68" y="34"/>
                  <a:pt x="68" y="34"/>
                  <a:pt x="68" y="34"/>
                </a:cubicBezTo>
                <a:cubicBezTo>
                  <a:pt x="68" y="34"/>
                  <a:pt x="68" y="34"/>
                  <a:pt x="68" y="34"/>
                </a:cubicBezTo>
                <a:cubicBezTo>
                  <a:pt x="67" y="34"/>
                  <a:pt x="67" y="34"/>
                  <a:pt x="67" y="34"/>
                </a:cubicBezTo>
                <a:cubicBezTo>
                  <a:pt x="30" y="44"/>
                  <a:pt x="30" y="44"/>
                  <a:pt x="30" y="44"/>
                </a:cubicBezTo>
                <a:cubicBezTo>
                  <a:pt x="29" y="46"/>
                  <a:pt x="29" y="48"/>
                  <a:pt x="29" y="50"/>
                </a:cubicBezTo>
                <a:cubicBezTo>
                  <a:pt x="29" y="52"/>
                  <a:pt x="29" y="54"/>
                  <a:pt x="30" y="56"/>
                </a:cubicBezTo>
                <a:cubicBezTo>
                  <a:pt x="68" y="45"/>
                  <a:pt x="68" y="45"/>
                  <a:pt x="68" y="45"/>
                </a:cubicBezTo>
                <a:cubicBezTo>
                  <a:pt x="68" y="48"/>
                  <a:pt x="68" y="48"/>
                  <a:pt x="68" y="48"/>
                </a:cubicBezTo>
                <a:cubicBezTo>
                  <a:pt x="30" y="60"/>
                  <a:pt x="30" y="60"/>
                  <a:pt x="30" y="60"/>
                </a:cubicBezTo>
                <a:cubicBezTo>
                  <a:pt x="29" y="60"/>
                  <a:pt x="29" y="60"/>
                  <a:pt x="29" y="60"/>
                </a:cubicBezTo>
                <a:cubicBezTo>
                  <a:pt x="28" y="59"/>
                  <a:pt x="28" y="59"/>
                  <a:pt x="28" y="59"/>
                </a:cubicBezTo>
                <a:cubicBezTo>
                  <a:pt x="3" y="38"/>
                  <a:pt x="3" y="38"/>
                  <a:pt x="3" y="38"/>
                </a:cubicBezTo>
                <a:cubicBezTo>
                  <a:pt x="2" y="34"/>
                  <a:pt x="1" y="30"/>
                  <a:pt x="3" y="25"/>
                </a:cubicBezTo>
                <a:cubicBezTo>
                  <a:pt x="3" y="25"/>
                  <a:pt x="3" y="25"/>
                  <a:pt x="3" y="25"/>
                </a:cubicBezTo>
                <a:cubicBezTo>
                  <a:pt x="14" y="23"/>
                  <a:pt x="14" y="23"/>
                  <a:pt x="14" y="23"/>
                </a:cubicBezTo>
                <a:cubicBezTo>
                  <a:pt x="14" y="13"/>
                  <a:pt x="14" y="13"/>
                  <a:pt x="14" y="13"/>
                </a:cubicBezTo>
                <a:cubicBezTo>
                  <a:pt x="1" y="10"/>
                  <a:pt x="1" y="10"/>
                  <a:pt x="1" y="10"/>
                </a:cubicBezTo>
                <a:cubicBezTo>
                  <a:pt x="0" y="8"/>
                  <a:pt x="0" y="8"/>
                  <a:pt x="0" y="8"/>
                </a:cubicBezTo>
                <a:cubicBezTo>
                  <a:pt x="32" y="0"/>
                  <a:pt x="32" y="0"/>
                  <a:pt x="32" y="0"/>
                </a:cubicBezTo>
                <a:cubicBezTo>
                  <a:pt x="65" y="7"/>
                  <a:pt x="65" y="7"/>
                  <a:pt x="65" y="7"/>
                </a:cubicBezTo>
                <a:cubicBezTo>
                  <a:pt x="65" y="9"/>
                  <a:pt x="65" y="9"/>
                  <a:pt x="65" y="9"/>
                </a:cubicBezTo>
                <a:cubicBezTo>
                  <a:pt x="59" y="11"/>
                  <a:pt x="59" y="11"/>
                  <a:pt x="59" y="11"/>
                </a:cubicBezTo>
                <a:cubicBezTo>
                  <a:pt x="59" y="14"/>
                  <a:pt x="59" y="14"/>
                  <a:pt x="59" y="14"/>
                </a:cubicBezTo>
                <a:cubicBezTo>
                  <a:pt x="59" y="14"/>
                  <a:pt x="59" y="15"/>
                  <a:pt x="59" y="15"/>
                </a:cubicBezTo>
                <a:cubicBezTo>
                  <a:pt x="59" y="16"/>
                  <a:pt x="59" y="16"/>
                  <a:pt x="59" y="16"/>
                </a:cubicBezTo>
                <a:close/>
                <a:moveTo>
                  <a:pt x="54" y="10"/>
                </a:moveTo>
                <a:cubicBezTo>
                  <a:pt x="58" y="9"/>
                  <a:pt x="58" y="9"/>
                  <a:pt x="58" y="9"/>
                </a:cubicBezTo>
                <a:cubicBezTo>
                  <a:pt x="36" y="5"/>
                  <a:pt x="36" y="5"/>
                  <a:pt x="36" y="5"/>
                </a:cubicBezTo>
                <a:cubicBezTo>
                  <a:pt x="36" y="4"/>
                  <a:pt x="34" y="4"/>
                  <a:pt x="33" y="4"/>
                </a:cubicBezTo>
                <a:cubicBezTo>
                  <a:pt x="31" y="4"/>
                  <a:pt x="29" y="5"/>
                  <a:pt x="29" y="6"/>
                </a:cubicBezTo>
                <a:cubicBezTo>
                  <a:pt x="29" y="7"/>
                  <a:pt x="31" y="8"/>
                  <a:pt x="33" y="8"/>
                </a:cubicBezTo>
                <a:cubicBezTo>
                  <a:pt x="34" y="8"/>
                  <a:pt x="35" y="8"/>
                  <a:pt x="36" y="7"/>
                </a:cubicBezTo>
                <a:cubicBezTo>
                  <a:pt x="54" y="10"/>
                  <a:pt x="54" y="10"/>
                  <a:pt x="54" y="10"/>
                </a:cubicBezTo>
                <a:close/>
                <a:moveTo>
                  <a:pt x="32" y="52"/>
                </a:moveTo>
                <a:cubicBezTo>
                  <a:pt x="32" y="53"/>
                  <a:pt x="32" y="53"/>
                  <a:pt x="32" y="53"/>
                </a:cubicBezTo>
                <a:cubicBezTo>
                  <a:pt x="67" y="43"/>
                  <a:pt x="67" y="43"/>
                  <a:pt x="67" y="43"/>
                </a:cubicBezTo>
                <a:cubicBezTo>
                  <a:pt x="67" y="42"/>
                  <a:pt x="67" y="42"/>
                  <a:pt x="67" y="42"/>
                </a:cubicBezTo>
                <a:cubicBezTo>
                  <a:pt x="32" y="52"/>
                  <a:pt x="32" y="52"/>
                  <a:pt x="32" y="52"/>
                </a:cubicBezTo>
                <a:close/>
                <a:moveTo>
                  <a:pt x="32" y="49"/>
                </a:moveTo>
                <a:cubicBezTo>
                  <a:pt x="32" y="49"/>
                  <a:pt x="32" y="49"/>
                  <a:pt x="32" y="49"/>
                </a:cubicBezTo>
                <a:cubicBezTo>
                  <a:pt x="67" y="40"/>
                  <a:pt x="67" y="40"/>
                  <a:pt x="67" y="40"/>
                </a:cubicBezTo>
                <a:cubicBezTo>
                  <a:pt x="67" y="39"/>
                  <a:pt x="67" y="39"/>
                  <a:pt x="67" y="39"/>
                </a:cubicBezTo>
                <a:cubicBezTo>
                  <a:pt x="32" y="49"/>
                  <a:pt x="32" y="49"/>
                  <a:pt x="32" y="49"/>
                </a:cubicBezTo>
                <a:close/>
                <a:moveTo>
                  <a:pt x="31" y="46"/>
                </a:moveTo>
                <a:cubicBezTo>
                  <a:pt x="32" y="47"/>
                  <a:pt x="32" y="47"/>
                  <a:pt x="32" y="47"/>
                </a:cubicBezTo>
                <a:cubicBezTo>
                  <a:pt x="67" y="37"/>
                  <a:pt x="67" y="37"/>
                  <a:pt x="67" y="37"/>
                </a:cubicBezTo>
                <a:cubicBezTo>
                  <a:pt x="67" y="36"/>
                  <a:pt x="67" y="36"/>
                  <a:pt x="67" y="36"/>
                </a:cubicBezTo>
                <a:lnTo>
                  <a:pt x="31" y="46"/>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zh-CN" altLang="en-US" sz="1350"/>
          </a:p>
        </p:txBody>
      </p:sp>
      <p:pic>
        <p:nvPicPr>
          <p:cNvPr id="15" name="图片 14">
            <a:extLst>
              <a:ext uri="{FF2B5EF4-FFF2-40B4-BE49-F238E27FC236}">
                <a16:creationId xmlns:a16="http://schemas.microsoft.com/office/drawing/2014/main" id="{468CC903-6DE0-459A-95C1-049A804050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8292" y="2393518"/>
            <a:ext cx="1652321" cy="2070964"/>
          </a:xfrm>
          <a:prstGeom prst="rect">
            <a:avLst/>
          </a:prstGeom>
        </p:spPr>
      </p:pic>
      <p:sp>
        <p:nvSpPr>
          <p:cNvPr id="20" name="文本占位符 19">
            <a:extLst>
              <a:ext uri="{FF2B5EF4-FFF2-40B4-BE49-F238E27FC236}">
                <a16:creationId xmlns:a16="http://schemas.microsoft.com/office/drawing/2014/main" id="{C8E742C2-4C77-4BC4-81DD-1CD74674ADAD}"/>
              </a:ext>
            </a:extLst>
          </p:cNvPr>
          <p:cNvSpPr>
            <a:spLocks noGrp="1"/>
          </p:cNvSpPr>
          <p:nvPr>
            <p:ph type="body" sz="quarter" idx="10"/>
          </p:nvPr>
        </p:nvSpPr>
        <p:spPr>
          <a:xfrm>
            <a:off x="1940613" y="2695225"/>
            <a:ext cx="6329236" cy="1030876"/>
          </a:xfrm>
        </p:spPr>
        <p:txBody>
          <a:bodyPr anchor="ctr"/>
          <a:lstStyle>
            <a:lvl1pPr marL="0" indent="0" algn="ctr">
              <a:lnSpc>
                <a:spcPct val="100000"/>
              </a:lnSpc>
              <a:spcBef>
                <a:spcPts val="0"/>
              </a:spcBef>
              <a:buNone/>
              <a:defRPr b="1" i="0" baseline="0">
                <a:solidFill>
                  <a:schemeClr val="bg1"/>
                </a:solidFill>
              </a:defRPr>
            </a:lvl1pPr>
          </a:lstStyle>
          <a:p>
            <a:pPr lvl="0"/>
            <a:r>
              <a:rPr lang="zh-CN" altLang="en-US"/>
              <a:t>单击此处编辑母版文本样式</a:t>
            </a:r>
          </a:p>
        </p:txBody>
      </p:sp>
      <p:sp>
        <p:nvSpPr>
          <p:cNvPr id="21" name="文本占位符 19">
            <a:extLst>
              <a:ext uri="{FF2B5EF4-FFF2-40B4-BE49-F238E27FC236}">
                <a16:creationId xmlns:a16="http://schemas.microsoft.com/office/drawing/2014/main" id="{1FA1953B-8F2C-40AD-8C5C-48FAE3EA9C2F}"/>
              </a:ext>
            </a:extLst>
          </p:cNvPr>
          <p:cNvSpPr>
            <a:spLocks noGrp="1"/>
          </p:cNvSpPr>
          <p:nvPr>
            <p:ph type="body" sz="quarter" idx="11"/>
          </p:nvPr>
        </p:nvSpPr>
        <p:spPr>
          <a:xfrm>
            <a:off x="1940613" y="3738042"/>
            <a:ext cx="6329236" cy="422304"/>
          </a:xfrm>
        </p:spPr>
        <p:txBody>
          <a:bodyPr anchor="ctr">
            <a:normAutofit/>
          </a:bodyPr>
          <a:lstStyle>
            <a:lvl1pPr marL="0" indent="0" algn="ctr">
              <a:lnSpc>
                <a:spcPct val="100000"/>
              </a:lnSpc>
              <a:spcBef>
                <a:spcPts val="0"/>
              </a:spcBef>
              <a:buNone/>
              <a:defRPr sz="1800" baseline="0">
                <a:solidFill>
                  <a:schemeClr val="bg1"/>
                </a:solidFill>
              </a:defRPr>
            </a:lvl1pPr>
          </a:lstStyle>
          <a:p>
            <a:pPr lvl="0"/>
            <a:r>
              <a:rPr lang="zh-CN" altLang="en-US"/>
              <a:t>单击此处编辑母版文本样式</a:t>
            </a:r>
          </a:p>
        </p:txBody>
      </p:sp>
      <p:sp>
        <p:nvSpPr>
          <p:cNvPr id="23" name="文本占位符 22">
            <a:extLst>
              <a:ext uri="{FF2B5EF4-FFF2-40B4-BE49-F238E27FC236}">
                <a16:creationId xmlns:a16="http://schemas.microsoft.com/office/drawing/2014/main" id="{E37B7F2C-140B-4685-B249-88A44AF89B94}"/>
              </a:ext>
            </a:extLst>
          </p:cNvPr>
          <p:cNvSpPr>
            <a:spLocks noGrp="1"/>
          </p:cNvSpPr>
          <p:nvPr>
            <p:ph type="body" sz="quarter" idx="12"/>
          </p:nvPr>
        </p:nvSpPr>
        <p:spPr>
          <a:xfrm>
            <a:off x="4994031" y="4846566"/>
            <a:ext cx="3861677" cy="914400"/>
          </a:xfrm>
        </p:spPr>
        <p:txBody>
          <a:bodyPr>
            <a:normAutofit/>
          </a:bodyPr>
          <a:lstStyle>
            <a:lvl1pPr marL="0" indent="0" algn="r">
              <a:lnSpc>
                <a:spcPct val="100000"/>
              </a:lnSpc>
              <a:spcBef>
                <a:spcPts val="0"/>
              </a:spcBef>
              <a:buNone/>
              <a:defRPr sz="1800"/>
            </a:lvl1pPr>
          </a:lstStyle>
          <a:p>
            <a:pPr lvl="0"/>
            <a:r>
              <a:rPr lang="zh-CN" altLang="en-US"/>
              <a:t>单击此处编辑母版文本样式</a:t>
            </a:r>
          </a:p>
        </p:txBody>
      </p:sp>
    </p:spTree>
    <p:extLst>
      <p:ext uri="{BB962C8B-B14F-4D97-AF65-F5344CB8AC3E}">
        <p14:creationId xmlns:p14="http://schemas.microsoft.com/office/powerpoint/2010/main" val="1221392132"/>
      </p:ext>
    </p:extLst>
  </p:cSld>
  <p:clrMapOvr>
    <a:masterClrMapping/>
  </p:clrMapOvr>
  <mc:AlternateContent xmlns:mc="http://schemas.openxmlformats.org/markup-compatibility/2006" xmlns:p14="http://schemas.microsoft.com/office/powerpoint/2010/main">
    <mc:Choice Requires="p14">
      <p:transition p14:dur="150">
        <p:fade/>
      </p:transition>
    </mc:Choice>
    <mc:Fallback xmlns="">
      <p:transition>
        <p:fade/>
      </p:transition>
    </mc:Fallback>
  </mc:AlternateContent>
  <p:hf sldNum="0" hd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目录">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EFE7E6B7-3C6C-44F1-8926-6943659CCEA4}"/>
              </a:ext>
            </a:extLst>
          </p:cNvPr>
          <p:cNvSpPr/>
          <p:nvPr/>
        </p:nvSpPr>
        <p:spPr>
          <a:xfrm>
            <a:off x="0" y="0"/>
            <a:ext cx="2412206" cy="6858000"/>
          </a:xfrm>
          <a:prstGeom prst="rect">
            <a:avLst/>
          </a:prstGeom>
          <a:solidFill>
            <a:srgbClr val="6A00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文本框 7">
            <a:extLst>
              <a:ext uri="{FF2B5EF4-FFF2-40B4-BE49-F238E27FC236}">
                <a16:creationId xmlns:a16="http://schemas.microsoft.com/office/drawing/2014/main" id="{06EE6259-E7D4-400A-871B-2D1524D79AD7}"/>
              </a:ext>
            </a:extLst>
          </p:cNvPr>
          <p:cNvSpPr txBox="1"/>
          <p:nvPr/>
        </p:nvSpPr>
        <p:spPr>
          <a:xfrm>
            <a:off x="0" y="3152001"/>
            <a:ext cx="2412206" cy="553998"/>
          </a:xfrm>
          <a:prstGeom prst="rect">
            <a:avLst/>
          </a:prstGeom>
          <a:noFill/>
        </p:spPr>
        <p:txBody>
          <a:bodyPr wrap="square" rtlCol="0">
            <a:spAutoFit/>
          </a:bodyPr>
          <a:lstStyle/>
          <a:p>
            <a:pPr algn="r"/>
            <a:r>
              <a:rPr lang="en-US" altLang="zh-CN" sz="3000" b="1" dirty="0">
                <a:solidFill>
                  <a:schemeClr val="bg1"/>
                </a:solidFill>
                <a:cs typeface="Times New Roman" panose="02020603050405020304" pitchFamily="18" charset="0"/>
              </a:rPr>
              <a:t>CONTENTS</a:t>
            </a:r>
            <a:endParaRPr lang="zh-CN" altLang="en-US" sz="3000" b="1" dirty="0">
              <a:solidFill>
                <a:schemeClr val="bg1"/>
              </a:solidFill>
              <a:cs typeface="Times New Roman" panose="02020603050405020304" pitchFamily="18" charset="0"/>
            </a:endParaRPr>
          </a:p>
        </p:txBody>
      </p:sp>
    </p:spTree>
    <p:extLst>
      <p:ext uri="{BB962C8B-B14F-4D97-AF65-F5344CB8AC3E}">
        <p14:creationId xmlns:p14="http://schemas.microsoft.com/office/powerpoint/2010/main" val="1652374146"/>
      </p:ext>
    </p:extLst>
  </p:cSld>
  <p:clrMapOvr>
    <a:masterClrMapping/>
  </p:clrMapOvr>
  <mc:AlternateContent xmlns:mc="http://schemas.openxmlformats.org/markup-compatibility/2006" xmlns:p14="http://schemas.microsoft.com/office/powerpoint/2010/main">
    <mc:Choice Requires="p14">
      <p:transition p14:dur="150">
        <p:fade/>
      </p:transition>
    </mc:Choice>
    <mc:Fallback xmlns="">
      <p:transition>
        <p:fade/>
      </p:transition>
    </mc:Fallback>
  </mc:AlternateContent>
  <p:hf sldNum="0" hd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致谢">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536DB670-CFDC-4880-8AA7-89F432C1C1CA}"/>
              </a:ext>
            </a:extLst>
          </p:cNvPr>
          <p:cNvGrpSpPr/>
          <p:nvPr/>
        </p:nvGrpSpPr>
        <p:grpSpPr>
          <a:xfrm>
            <a:off x="0" y="851037"/>
            <a:ext cx="9144000" cy="875445"/>
            <a:chOff x="0" y="3019996"/>
            <a:chExt cx="9144000" cy="893494"/>
          </a:xfrm>
        </p:grpSpPr>
        <p:sp>
          <p:nvSpPr>
            <p:cNvPr id="7" name="矩形 6">
              <a:extLst>
                <a:ext uri="{FF2B5EF4-FFF2-40B4-BE49-F238E27FC236}">
                  <a16:creationId xmlns:a16="http://schemas.microsoft.com/office/drawing/2014/main" id="{668BE3B9-B20B-40B1-A5A6-92DDEA014C38}"/>
                </a:ext>
              </a:extLst>
            </p:cNvPr>
            <p:cNvSpPr/>
            <p:nvPr/>
          </p:nvSpPr>
          <p:spPr>
            <a:xfrm>
              <a:off x="0" y="3607982"/>
              <a:ext cx="9144000" cy="305508"/>
            </a:xfrm>
            <a:prstGeom prst="rect">
              <a:avLst/>
            </a:prstGeom>
            <a:solidFill>
              <a:srgbClr val="453D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矩形 7">
              <a:extLst>
                <a:ext uri="{FF2B5EF4-FFF2-40B4-BE49-F238E27FC236}">
                  <a16:creationId xmlns:a16="http://schemas.microsoft.com/office/drawing/2014/main" id="{979557C9-7F7B-4C4F-BE66-2F4181DB3464}"/>
                </a:ext>
              </a:extLst>
            </p:cNvPr>
            <p:cNvSpPr/>
            <p:nvPr/>
          </p:nvSpPr>
          <p:spPr>
            <a:xfrm>
              <a:off x="0" y="3019996"/>
              <a:ext cx="9144000" cy="587986"/>
            </a:xfrm>
            <a:prstGeom prst="rect">
              <a:avLst/>
            </a:prstGeom>
            <a:solidFill>
              <a:srgbClr val="6A00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pic>
        <p:nvPicPr>
          <p:cNvPr id="11" name="图片 10">
            <a:extLst>
              <a:ext uri="{FF2B5EF4-FFF2-40B4-BE49-F238E27FC236}">
                <a16:creationId xmlns:a16="http://schemas.microsoft.com/office/drawing/2014/main" id="{30674F78-93EF-43BD-A5A8-F7D35E40504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3962" y="629101"/>
            <a:ext cx="1052618" cy="1319317"/>
          </a:xfrm>
          <a:prstGeom prst="rect">
            <a:avLst/>
          </a:prstGeom>
        </p:spPr>
      </p:pic>
      <p:sp>
        <p:nvSpPr>
          <p:cNvPr id="13" name="文本框 12">
            <a:extLst>
              <a:ext uri="{FF2B5EF4-FFF2-40B4-BE49-F238E27FC236}">
                <a16:creationId xmlns:a16="http://schemas.microsoft.com/office/drawing/2014/main" id="{631D5ABF-0E5D-45CB-848F-0FB98DEC69B3}"/>
              </a:ext>
            </a:extLst>
          </p:cNvPr>
          <p:cNvSpPr txBox="1"/>
          <p:nvPr/>
        </p:nvSpPr>
        <p:spPr>
          <a:xfrm>
            <a:off x="2530415" y="2828835"/>
            <a:ext cx="4083169" cy="1200329"/>
          </a:xfrm>
          <a:prstGeom prst="rect">
            <a:avLst/>
          </a:prstGeom>
          <a:noFill/>
        </p:spPr>
        <p:txBody>
          <a:bodyPr wrap="none" rtlCol="0">
            <a:spAutoFit/>
          </a:bodyPr>
          <a:lstStyle/>
          <a:p>
            <a:r>
              <a:rPr lang="en-US" altLang="zh-CN" sz="7200" b="1" dirty="0">
                <a:solidFill>
                  <a:srgbClr val="6A005F"/>
                </a:solidFill>
              </a:rPr>
              <a:t>THANKS</a:t>
            </a:r>
            <a:endParaRPr lang="zh-CN" altLang="en-US" sz="7200" b="1">
              <a:solidFill>
                <a:srgbClr val="6A005F"/>
              </a:solidFill>
            </a:endParaRPr>
          </a:p>
        </p:txBody>
      </p:sp>
      <p:pic>
        <p:nvPicPr>
          <p:cNvPr id="14" name="图片 13">
            <a:extLst>
              <a:ext uri="{FF2B5EF4-FFF2-40B4-BE49-F238E27FC236}">
                <a16:creationId xmlns:a16="http://schemas.microsoft.com/office/drawing/2014/main" id="{4AD96919-7610-4274-927B-A156B061AC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30414" y="6006963"/>
            <a:ext cx="1508757" cy="479804"/>
          </a:xfrm>
          <a:prstGeom prst="rect">
            <a:avLst/>
          </a:prstGeom>
        </p:spPr>
      </p:pic>
      <p:pic>
        <p:nvPicPr>
          <p:cNvPr id="15" name="图片 14">
            <a:extLst>
              <a:ext uri="{FF2B5EF4-FFF2-40B4-BE49-F238E27FC236}">
                <a16:creationId xmlns:a16="http://schemas.microsoft.com/office/drawing/2014/main" id="{E6578465-E45B-4B60-9831-8E99926FD9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7890" y="5943182"/>
            <a:ext cx="2205693" cy="607365"/>
          </a:xfrm>
          <a:prstGeom prst="rect">
            <a:avLst/>
          </a:prstGeom>
        </p:spPr>
      </p:pic>
      <p:sp>
        <p:nvSpPr>
          <p:cNvPr id="17" name="文本占位符 16">
            <a:extLst>
              <a:ext uri="{FF2B5EF4-FFF2-40B4-BE49-F238E27FC236}">
                <a16:creationId xmlns:a16="http://schemas.microsoft.com/office/drawing/2014/main" id="{7CAD0D83-6F0F-4622-A213-C0F29F6129BA}"/>
              </a:ext>
            </a:extLst>
          </p:cNvPr>
          <p:cNvSpPr>
            <a:spLocks noGrp="1"/>
          </p:cNvSpPr>
          <p:nvPr>
            <p:ph type="body" sz="quarter" idx="10"/>
          </p:nvPr>
        </p:nvSpPr>
        <p:spPr>
          <a:xfrm>
            <a:off x="1406580" y="851037"/>
            <a:ext cx="7383458" cy="576108"/>
          </a:xfrm>
        </p:spPr>
        <p:txBody>
          <a:bodyPr anchor="ctr">
            <a:normAutofit/>
          </a:bodyPr>
          <a:lstStyle>
            <a:lvl1pPr marL="0" indent="0" algn="ctr">
              <a:lnSpc>
                <a:spcPct val="100000"/>
              </a:lnSpc>
              <a:spcBef>
                <a:spcPts val="0"/>
              </a:spcBef>
              <a:buNone/>
              <a:defRPr sz="2000" b="1" i="0" baseline="0">
                <a:solidFill>
                  <a:schemeClr val="bg1"/>
                </a:solidFill>
              </a:defRPr>
            </a:lvl1pPr>
          </a:lstStyle>
          <a:p>
            <a:pPr lvl="0"/>
            <a:r>
              <a:rPr lang="zh-CN" altLang="en-US"/>
              <a:t>单击此处编辑母版文本样式</a:t>
            </a:r>
          </a:p>
        </p:txBody>
      </p:sp>
      <p:sp>
        <p:nvSpPr>
          <p:cNvPr id="18" name="文本占位符 16">
            <a:extLst>
              <a:ext uri="{FF2B5EF4-FFF2-40B4-BE49-F238E27FC236}">
                <a16:creationId xmlns:a16="http://schemas.microsoft.com/office/drawing/2014/main" id="{59972E42-2C14-4B6D-82F9-E172BA48491D}"/>
              </a:ext>
            </a:extLst>
          </p:cNvPr>
          <p:cNvSpPr>
            <a:spLocks noGrp="1"/>
          </p:cNvSpPr>
          <p:nvPr>
            <p:ph type="body" sz="quarter" idx="11"/>
          </p:nvPr>
        </p:nvSpPr>
        <p:spPr>
          <a:xfrm>
            <a:off x="1406580" y="1427145"/>
            <a:ext cx="7383458" cy="299337"/>
          </a:xfrm>
        </p:spPr>
        <p:txBody>
          <a:bodyPr anchor="ctr">
            <a:noAutofit/>
          </a:bodyPr>
          <a:lstStyle>
            <a:lvl1pPr marL="0" indent="0" algn="ctr">
              <a:lnSpc>
                <a:spcPct val="100000"/>
              </a:lnSpc>
              <a:spcBef>
                <a:spcPts val="0"/>
              </a:spcBef>
              <a:buNone/>
              <a:defRPr sz="1600" b="0" i="0" baseline="0">
                <a:solidFill>
                  <a:schemeClr val="bg1"/>
                </a:solidFill>
              </a:defRPr>
            </a:lvl1pPr>
          </a:lstStyle>
          <a:p>
            <a:pPr lvl="0"/>
            <a:r>
              <a:rPr lang="zh-CN" altLang="en-US"/>
              <a:t>单击此处编辑母版文本样式</a:t>
            </a:r>
          </a:p>
        </p:txBody>
      </p:sp>
      <p:sp>
        <p:nvSpPr>
          <p:cNvPr id="20" name="文本占位符 19">
            <a:extLst>
              <a:ext uri="{FF2B5EF4-FFF2-40B4-BE49-F238E27FC236}">
                <a16:creationId xmlns:a16="http://schemas.microsoft.com/office/drawing/2014/main" id="{3ACFB697-F9E4-456B-9D6B-777FA0C9CA28}"/>
              </a:ext>
            </a:extLst>
          </p:cNvPr>
          <p:cNvSpPr>
            <a:spLocks noGrp="1"/>
          </p:cNvSpPr>
          <p:nvPr>
            <p:ph type="body" sz="quarter" idx="12"/>
          </p:nvPr>
        </p:nvSpPr>
        <p:spPr>
          <a:xfrm>
            <a:off x="2530414" y="4589846"/>
            <a:ext cx="4083169" cy="1083341"/>
          </a:xfrm>
        </p:spPr>
        <p:txBody>
          <a:bodyPr>
            <a:normAutofit/>
          </a:bodyPr>
          <a:lstStyle>
            <a:lvl1pPr marL="0" indent="0">
              <a:lnSpc>
                <a:spcPct val="100000"/>
              </a:lnSpc>
              <a:spcBef>
                <a:spcPts val="0"/>
              </a:spcBef>
              <a:buNone/>
              <a:defRPr sz="1600">
                <a:solidFill>
                  <a:srgbClr val="6A005F"/>
                </a:solidFill>
              </a:defRPr>
            </a:lvl1pPr>
          </a:lstStyle>
          <a:p>
            <a:pPr lvl="0"/>
            <a:r>
              <a:rPr lang="zh-CN" altLang="en-US"/>
              <a:t>单击此处编辑母版文本样式</a:t>
            </a:r>
          </a:p>
        </p:txBody>
      </p:sp>
    </p:spTree>
    <p:extLst>
      <p:ext uri="{BB962C8B-B14F-4D97-AF65-F5344CB8AC3E}">
        <p14:creationId xmlns:p14="http://schemas.microsoft.com/office/powerpoint/2010/main" val="3685173549"/>
      </p:ext>
    </p:extLst>
  </p:cSld>
  <p:clrMapOvr>
    <a:masterClrMapping/>
  </p:clrMapOvr>
  <mc:AlternateContent xmlns:mc="http://schemas.openxmlformats.org/markup-compatibility/2006" xmlns:p14="http://schemas.microsoft.com/office/powerpoint/2010/main">
    <mc:Choice Requires="p14">
      <p:transition p14:dur="150">
        <p:fade/>
      </p:transition>
    </mc:Choice>
    <mc:Fallback xmlns="">
      <p:transition>
        <p:fade/>
      </p:transition>
    </mc:Fallback>
  </mc:AlternateContent>
  <p:hf sldNum="0" hdr="0"/>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8627645"/>
      </p:ext>
    </p:extLst>
  </p:cSld>
  <p:clrMapOvr>
    <a:masterClrMapping/>
  </p:clrMapOvr>
  <mc:AlternateContent xmlns:mc="http://schemas.openxmlformats.org/markup-compatibility/2006" xmlns:p14="http://schemas.microsoft.com/office/powerpoint/2010/main">
    <mc:Choice Requires="p14">
      <p:transition p14:dur="1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lvl1pPr>
              <a:defRPr>
                <a:solidFill>
                  <a:srgbClr val="00708E"/>
                </a:solidFill>
              </a:defRPr>
            </a:lvl1pPr>
            <a:lvl2pPr>
              <a:buClr>
                <a:srgbClr val="00607A"/>
              </a:buClr>
              <a:defRPr>
                <a:solidFill>
                  <a:srgbClr val="00708E"/>
                </a:solidFill>
                <a:latin typeface="+mn-ea"/>
                <a:ea typeface="+mn-ea"/>
              </a:defRPr>
            </a:lvl2pPr>
            <a:lvl3pPr>
              <a:buClr>
                <a:srgbClr val="00607A"/>
              </a:buClr>
              <a:defRPr>
                <a:solidFill>
                  <a:srgbClr val="00708E"/>
                </a:solidFill>
                <a:latin typeface="+mn-ea"/>
                <a:ea typeface="+mn-ea"/>
              </a:defRPr>
            </a:lvl3pPr>
            <a:lvl4pPr>
              <a:defRPr>
                <a:solidFill>
                  <a:srgbClr val="00708E"/>
                </a:solidFill>
                <a:latin typeface="+mn-ea"/>
                <a:ea typeface="+mn-ea"/>
              </a:defRPr>
            </a:lvl4pPr>
            <a:lvl5pPr>
              <a:defRPr>
                <a:solidFill>
                  <a:srgbClr val="00708E"/>
                </a:solidFill>
                <a:latin typeface="+mn-ea"/>
                <a:ea typeface="+mn-ea"/>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Rectangle 6"/>
          <p:cNvSpPr>
            <a:spLocks noGrp="1" noChangeArrowheads="1"/>
          </p:cNvSpPr>
          <p:nvPr>
            <p:ph type="sldNum" sz="quarter" idx="10"/>
          </p:nvPr>
        </p:nvSpPr>
        <p:spPr>
          <a:ln/>
        </p:spPr>
        <p:txBody>
          <a:bodyPr/>
          <a:lstStyle>
            <a:lvl1pPr>
              <a:defRPr/>
            </a:lvl1pPr>
          </a:lstStyle>
          <a:p>
            <a:pPr>
              <a:defRPr/>
            </a:pPr>
            <a:fld id="{B6ED9058-364A-BB40-B969-9ADF058EEDE7}" type="slidenum">
              <a:rPr lang="en-US" altLang="zh-CN"/>
              <a:pPr>
                <a:defRPr/>
              </a:pPr>
              <a:t>‹#›</a:t>
            </a:fld>
            <a:endParaRPr lang="en-US" altLang="zh-CN"/>
          </a:p>
        </p:txBody>
      </p:sp>
    </p:spTree>
    <p:extLst>
      <p:ext uri="{BB962C8B-B14F-4D97-AF65-F5344CB8AC3E}">
        <p14:creationId xmlns:p14="http://schemas.microsoft.com/office/powerpoint/2010/main" val="3677181638"/>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152525"/>
            <a:ext cx="4038600" cy="5248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sldNum" sz="quarter" idx="10"/>
          </p:nvPr>
        </p:nvSpPr>
        <p:spPr>
          <a:ln/>
        </p:spPr>
        <p:txBody>
          <a:bodyPr/>
          <a:lstStyle>
            <a:lvl1pPr>
              <a:defRPr/>
            </a:lvl1pPr>
          </a:lstStyle>
          <a:p>
            <a:pPr>
              <a:defRPr/>
            </a:pPr>
            <a:fld id="{DD03D246-0CFE-AF49-AC2D-0C72748DC8F4}" type="slidenum">
              <a:rPr lang="en-US" altLang="zh-CN"/>
              <a:pPr>
                <a:defRPr/>
              </a:pPr>
              <a:t>‹#›</a:t>
            </a:fld>
            <a:endParaRPr lang="en-US" altLang="zh-CN"/>
          </a:p>
        </p:txBody>
      </p:sp>
    </p:spTree>
    <p:extLst>
      <p:ext uri="{BB962C8B-B14F-4D97-AF65-F5344CB8AC3E}">
        <p14:creationId xmlns:p14="http://schemas.microsoft.com/office/powerpoint/2010/main" val="424238335"/>
      </p:ext>
    </p:extLst>
  </p:cSld>
  <p:clrMapOvr>
    <a:masterClrMapping/>
  </p:clrMapOvr>
  <mc:AlternateContent xmlns:mc="http://schemas.openxmlformats.org/markup-compatibility/2006" xmlns:p14="http://schemas.microsoft.com/office/powerpoint/2010/main">
    <mc:Choice Requires="p14">
      <p:transition p14:dur="1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1BDEF9-9452-4B92-833E-A93D5F0D00C8}" type="datetimeFigureOut">
              <a:rPr lang="zh-CN" altLang="en-US" smtClean="0"/>
              <a:t>2023/4/18</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819118F7-5E29-FC41-A198-728DEC2CCBC4}" type="slidenum">
              <a:rPr lang="en-US" altLang="zh-CN" smtClean="0"/>
              <a:pPr>
                <a:defRPr/>
              </a:pPr>
              <a:t>‹#›</a:t>
            </a:fld>
            <a:endParaRPr lang="en-US" altLang="zh-CN"/>
          </a:p>
        </p:txBody>
      </p:sp>
    </p:spTree>
    <p:extLst>
      <p:ext uri="{BB962C8B-B14F-4D97-AF65-F5344CB8AC3E}">
        <p14:creationId xmlns:p14="http://schemas.microsoft.com/office/powerpoint/2010/main" val="3944243189"/>
      </p:ext>
    </p:extLst>
  </p:cSld>
  <p:clrMap bg1="lt1" tx1="dk1" bg2="lt2" tx2="dk2" accent1="accent1" accent2="accent2" accent3="accent3" accent4="accent4" accent5="accent5" accent6="accent6" hlink="hlink" folHlink="folHlink"/>
  <p:sldLayoutIdLst>
    <p:sldLayoutId id="2147483949" r:id="rId1"/>
    <p:sldLayoutId id="2147483950" r:id="rId2"/>
    <p:sldLayoutId id="2147483951" r:id="rId3"/>
    <p:sldLayoutId id="2147483952" r:id="rId4"/>
    <p:sldLayoutId id="2147483953" r:id="rId5"/>
    <p:sldLayoutId id="2147483955" r:id="rId6"/>
    <p:sldLayoutId id="2147483938" r:id="rId7"/>
  </p:sldLayoutIdLst>
  <mc:AlternateContent xmlns:mc="http://schemas.openxmlformats.org/markup-compatibility/2006" xmlns:p14="http://schemas.microsoft.com/office/powerpoint/2010/main">
    <mc:Choice Requires="p14">
      <p:transition p14:dur="150">
        <p:fade/>
      </p:transition>
    </mc:Choice>
    <mc:Fallback xmlns="">
      <p:transition>
        <p:fade/>
      </p:transition>
    </mc:Fallback>
  </mc:AlternateConten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0"/>
        </a:spcBef>
        <a:buFont typeface="Arial" panose="020B0604020202020204" pitchFamily="34" charset="0"/>
        <a:buChar char="•"/>
        <a:defRPr sz="2800" kern="1200" baseline="0">
          <a:solidFill>
            <a:srgbClr val="6A005F"/>
          </a:solidFill>
          <a:latin typeface="+mn-lt"/>
          <a:ea typeface="+mn-ea"/>
          <a:cs typeface="+mn-cs"/>
        </a:defRPr>
      </a:lvl1pPr>
      <a:lvl2pPr marL="685800" indent="-228600" algn="l" defTabSz="914400" rtl="0" eaLnBrk="1" latinLnBrk="0" hangingPunct="1">
        <a:lnSpc>
          <a:spcPct val="150000"/>
        </a:lnSpc>
        <a:spcBef>
          <a:spcPts val="0"/>
        </a:spcBef>
        <a:buFont typeface="Arial" panose="020B0604020202020204" pitchFamily="34" charset="0"/>
        <a:buChar char="•"/>
        <a:defRPr sz="2400" kern="1200" baseline="0">
          <a:solidFill>
            <a:srgbClr val="6A005F"/>
          </a:solidFill>
          <a:latin typeface="+mn-lt"/>
          <a:ea typeface="+mn-ea"/>
          <a:cs typeface="+mn-cs"/>
        </a:defRPr>
      </a:lvl2pPr>
      <a:lvl3pPr marL="1143000" indent="-228600" algn="l" defTabSz="914400" rtl="0" eaLnBrk="1" latinLnBrk="0" hangingPunct="1">
        <a:lnSpc>
          <a:spcPct val="150000"/>
        </a:lnSpc>
        <a:spcBef>
          <a:spcPts val="0"/>
        </a:spcBef>
        <a:buFont typeface="Arial" panose="020B0604020202020204" pitchFamily="34" charset="0"/>
        <a:buChar char="•"/>
        <a:defRPr sz="2000" kern="1200" baseline="0">
          <a:solidFill>
            <a:srgbClr val="6A005F"/>
          </a:solidFill>
          <a:latin typeface="+mn-lt"/>
          <a:ea typeface="+mn-ea"/>
          <a:cs typeface="+mn-cs"/>
        </a:defRPr>
      </a:lvl3pPr>
      <a:lvl4pPr marL="1600200" indent="-228600" algn="l" defTabSz="914400" rtl="0" eaLnBrk="1" latinLnBrk="0" hangingPunct="1">
        <a:lnSpc>
          <a:spcPct val="150000"/>
        </a:lnSpc>
        <a:spcBef>
          <a:spcPts val="0"/>
        </a:spcBef>
        <a:buFont typeface="Arial" panose="020B0604020202020204" pitchFamily="34" charset="0"/>
        <a:buChar char="•"/>
        <a:defRPr sz="1800" kern="1200" baseline="0">
          <a:solidFill>
            <a:srgbClr val="6A005F"/>
          </a:solidFill>
          <a:latin typeface="+mn-lt"/>
          <a:ea typeface="+mn-ea"/>
          <a:cs typeface="+mn-cs"/>
        </a:defRPr>
      </a:lvl4pPr>
      <a:lvl5pPr marL="2057400" indent="-228600" algn="l" defTabSz="914400" rtl="0" eaLnBrk="1" latinLnBrk="0" hangingPunct="1">
        <a:lnSpc>
          <a:spcPct val="150000"/>
        </a:lnSpc>
        <a:spcBef>
          <a:spcPts val="0"/>
        </a:spcBef>
        <a:buFont typeface="Arial" panose="020B0604020202020204" pitchFamily="34" charset="0"/>
        <a:buChar char="•"/>
        <a:defRPr sz="1800" kern="1200" baseline="0">
          <a:solidFill>
            <a:srgbClr val="6A005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a:bodyPr>
          <a:lstStyle/>
          <a:p>
            <a:r>
              <a:rPr kumimoji="1" lang="en-US" altLang="zh-CN" dirty="0"/>
              <a:t>DevOps</a:t>
            </a:r>
            <a:r>
              <a:rPr kumimoji="1" lang="zh-CN" altLang="en-US" dirty="0"/>
              <a:t>导论</a:t>
            </a:r>
            <a:endParaRPr kumimoji="1" lang="en-US" altLang="zh-CN" dirty="0"/>
          </a:p>
          <a:p>
            <a:r>
              <a:rPr kumimoji="1" lang="zh-CN" altLang="en-US" dirty="0"/>
              <a:t>第一讲 从凤凰项目谈起</a:t>
            </a:r>
          </a:p>
        </p:txBody>
      </p:sp>
      <p:sp>
        <p:nvSpPr>
          <p:cNvPr id="3" name="文本占位符 2"/>
          <p:cNvSpPr>
            <a:spLocks noGrp="1"/>
          </p:cNvSpPr>
          <p:nvPr>
            <p:ph type="body" sz="quarter" idx="11"/>
          </p:nvPr>
        </p:nvSpPr>
        <p:spPr/>
        <p:txBody>
          <a:bodyPr/>
          <a:lstStyle/>
          <a:p>
            <a:endParaRPr kumimoji="1" lang="zh-CN" altLang="en-US" dirty="0"/>
          </a:p>
        </p:txBody>
      </p:sp>
      <p:sp>
        <p:nvSpPr>
          <p:cNvPr id="4" name="文本占位符 3"/>
          <p:cNvSpPr>
            <a:spLocks noGrp="1"/>
          </p:cNvSpPr>
          <p:nvPr>
            <p:ph type="body" sz="quarter" idx="12"/>
          </p:nvPr>
        </p:nvSpPr>
        <p:spPr/>
        <p:txBody>
          <a:bodyPr>
            <a:normAutofit/>
          </a:bodyPr>
          <a:lstStyle/>
          <a:p>
            <a:r>
              <a:rPr kumimoji="1" lang="zh-CN" altLang="en-US" dirty="0"/>
              <a:t>荣国平</a:t>
            </a:r>
            <a:endParaRPr kumimoji="1" lang="en-US" altLang="zh-CN" dirty="0"/>
          </a:p>
          <a:p>
            <a:r>
              <a:rPr kumimoji="1" lang="zh-CN" altLang="en-US" dirty="0"/>
              <a:t>南京大学软件学院</a:t>
            </a:r>
            <a:endParaRPr kumimoji="1" lang="en-US" altLang="zh-CN" dirty="0"/>
          </a:p>
        </p:txBody>
      </p:sp>
    </p:spTree>
    <p:extLst>
      <p:ext uri="{BB962C8B-B14F-4D97-AF65-F5344CB8AC3E}">
        <p14:creationId xmlns:p14="http://schemas.microsoft.com/office/powerpoint/2010/main" val="1376550576"/>
      </p:ext>
    </p:extLst>
  </p:cSld>
  <p:clrMapOvr>
    <a:masterClrMapping/>
  </p:clrMapOvr>
  <mc:AlternateContent xmlns:mc="http://schemas.openxmlformats.org/markup-compatibility/2006" xmlns:p14="http://schemas.microsoft.com/office/powerpoint/2010/main">
    <mc:Choice Requires="p14">
      <p:transition p14:dur="1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四种典型</a:t>
            </a:r>
            <a:r>
              <a:rPr kumimoji="1" lang="en-US" altLang="zh-CN" dirty="0"/>
              <a:t>IT</a:t>
            </a:r>
            <a:r>
              <a:rPr kumimoji="1" lang="zh-CN" altLang="en-US" dirty="0"/>
              <a:t>工作类型</a:t>
            </a:r>
            <a:r>
              <a:rPr kumimoji="1" lang="en-US" altLang="zh-CN" dirty="0"/>
              <a:t>——IT</a:t>
            </a:r>
            <a:r>
              <a:rPr kumimoji="1" lang="zh-CN" altLang="en-US" dirty="0"/>
              <a:t>内部项目</a:t>
            </a:r>
          </a:p>
        </p:txBody>
      </p:sp>
      <p:sp>
        <p:nvSpPr>
          <p:cNvPr id="3" name="内容占位符 2"/>
          <p:cNvSpPr>
            <a:spLocks noGrp="1"/>
          </p:cNvSpPr>
          <p:nvPr>
            <p:ph idx="1"/>
          </p:nvPr>
        </p:nvSpPr>
        <p:spPr>
          <a:xfrm>
            <a:off x="628650" y="1825625"/>
            <a:ext cx="8515350" cy="4351338"/>
          </a:xfrm>
        </p:spPr>
        <p:txBody>
          <a:bodyPr>
            <a:normAutofit/>
          </a:bodyPr>
          <a:lstStyle/>
          <a:p>
            <a:r>
              <a:rPr kumimoji="1" lang="zh-CN" altLang="en-US" dirty="0">
                <a:solidFill>
                  <a:schemeClr val="tx1">
                    <a:lumMod val="75000"/>
                  </a:schemeClr>
                </a:solidFill>
              </a:rPr>
              <a:t>由上述业务项目衍生出来的基础架构或者</a:t>
            </a:r>
            <a:r>
              <a:rPr kumimoji="1" lang="en-US" altLang="zh-CN" dirty="0">
                <a:solidFill>
                  <a:schemeClr val="tx1">
                    <a:lumMod val="75000"/>
                  </a:schemeClr>
                </a:solidFill>
              </a:rPr>
              <a:t>IT</a:t>
            </a:r>
            <a:r>
              <a:rPr kumimoji="1" lang="zh-CN" altLang="en-US" dirty="0">
                <a:solidFill>
                  <a:schemeClr val="tx1">
                    <a:lumMod val="75000"/>
                  </a:schemeClr>
                </a:solidFill>
              </a:rPr>
              <a:t>运维项目和内部的一些改进项目</a:t>
            </a:r>
          </a:p>
          <a:p>
            <a:endParaRPr kumimoji="1" lang="zh-CN" altLang="en-US" dirty="0">
              <a:solidFill>
                <a:schemeClr val="tx1">
                  <a:lumMod val="75000"/>
                </a:schemeClr>
              </a:solidFill>
            </a:endParaRPr>
          </a:p>
          <a:p>
            <a:r>
              <a:rPr kumimoji="1" lang="zh-CN" altLang="en-US" dirty="0">
                <a:solidFill>
                  <a:schemeClr val="tx1">
                    <a:lumMod val="75000"/>
                  </a:schemeClr>
                </a:solidFill>
              </a:rPr>
              <a:t>典型的，不是集中跟踪和管理</a:t>
            </a:r>
          </a:p>
          <a:p>
            <a:endParaRPr kumimoji="1" lang="zh-CN" altLang="en-US" dirty="0">
              <a:solidFill>
                <a:schemeClr val="tx1">
                  <a:lumMod val="75000"/>
                </a:schemeClr>
              </a:solidFill>
            </a:endParaRPr>
          </a:p>
          <a:p>
            <a:r>
              <a:rPr kumimoji="1" lang="zh-CN" altLang="en-US" dirty="0">
                <a:solidFill>
                  <a:schemeClr val="tx1">
                    <a:lumMod val="75000"/>
                  </a:schemeClr>
                </a:solidFill>
              </a:rPr>
              <a:t>当</a:t>
            </a:r>
            <a:r>
              <a:rPr kumimoji="1" lang="en-US" altLang="zh-CN" dirty="0">
                <a:solidFill>
                  <a:schemeClr val="tx1">
                    <a:lumMod val="75000"/>
                  </a:schemeClr>
                </a:solidFill>
              </a:rPr>
              <a:t>IT</a:t>
            </a:r>
            <a:r>
              <a:rPr kumimoji="1" lang="zh-CN" altLang="en-US" dirty="0">
                <a:solidFill>
                  <a:schemeClr val="tx1">
                    <a:lumMod val="75000"/>
                  </a:schemeClr>
                </a:solidFill>
              </a:rPr>
              <a:t>运维瓶颈出现时，投入的生产能力不易于弄清</a:t>
            </a:r>
          </a:p>
        </p:txBody>
      </p:sp>
    </p:spTree>
    <p:extLst>
      <p:ext uri="{BB962C8B-B14F-4D97-AF65-F5344CB8AC3E}">
        <p14:creationId xmlns:p14="http://schemas.microsoft.com/office/powerpoint/2010/main" val="1347008216"/>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四种典型</a:t>
            </a:r>
            <a:r>
              <a:rPr kumimoji="1" lang="en-US" altLang="zh-CN" dirty="0"/>
              <a:t>IT</a:t>
            </a:r>
            <a:r>
              <a:rPr kumimoji="1" lang="zh-CN" altLang="en-US" dirty="0"/>
              <a:t>工作类型</a:t>
            </a:r>
            <a:r>
              <a:rPr kumimoji="1" lang="en-US" altLang="zh-CN" dirty="0"/>
              <a:t>——</a:t>
            </a:r>
            <a:r>
              <a:rPr kumimoji="1" lang="zh-CN" altLang="en-US" dirty="0"/>
              <a:t>变更</a:t>
            </a:r>
          </a:p>
        </p:txBody>
      </p:sp>
      <p:sp>
        <p:nvSpPr>
          <p:cNvPr id="3" name="内容占位符 2"/>
          <p:cNvSpPr>
            <a:spLocks noGrp="1"/>
          </p:cNvSpPr>
          <p:nvPr>
            <p:ph idx="1"/>
          </p:nvPr>
        </p:nvSpPr>
        <p:spPr/>
        <p:txBody>
          <a:bodyPr/>
          <a:lstStyle/>
          <a:p>
            <a:r>
              <a:rPr kumimoji="1" lang="zh-CN" altLang="en-US" dirty="0">
                <a:solidFill>
                  <a:schemeClr val="tx1">
                    <a:lumMod val="75000"/>
                  </a:schemeClr>
                </a:solidFill>
              </a:rPr>
              <a:t>由上述两类项目引起的</a:t>
            </a:r>
          </a:p>
          <a:p>
            <a:endParaRPr kumimoji="1" lang="zh-CN" altLang="en-US" dirty="0">
              <a:solidFill>
                <a:schemeClr val="tx1">
                  <a:lumMod val="75000"/>
                </a:schemeClr>
              </a:solidFill>
            </a:endParaRPr>
          </a:p>
          <a:p>
            <a:r>
              <a:rPr kumimoji="1" lang="zh-CN" altLang="en-US" dirty="0">
                <a:solidFill>
                  <a:schemeClr val="tx1">
                    <a:lumMod val="75000"/>
                  </a:schemeClr>
                </a:solidFill>
              </a:rPr>
              <a:t>往往通过问题跟踪系统（</a:t>
            </a:r>
            <a:r>
              <a:rPr kumimoji="1" lang="en-US" altLang="zh-CN" dirty="0">
                <a:solidFill>
                  <a:schemeClr val="tx1">
                    <a:lumMod val="75000"/>
                  </a:schemeClr>
                </a:solidFill>
              </a:rPr>
              <a:t>IT Remedy, JIRA</a:t>
            </a:r>
            <a:r>
              <a:rPr kumimoji="1" lang="zh-CN" altLang="en-US" dirty="0">
                <a:solidFill>
                  <a:schemeClr val="tx1">
                    <a:lumMod val="75000"/>
                  </a:schemeClr>
                </a:solidFill>
              </a:rPr>
              <a:t>、</a:t>
            </a:r>
            <a:r>
              <a:rPr kumimoji="1" lang="en-US" altLang="zh-CN" dirty="0" err="1">
                <a:solidFill>
                  <a:schemeClr val="tx1">
                    <a:lumMod val="75000"/>
                  </a:schemeClr>
                </a:solidFill>
              </a:rPr>
              <a:t>Git</a:t>
            </a:r>
            <a:r>
              <a:rPr kumimoji="1" lang="zh-CN" altLang="en-US" dirty="0">
                <a:solidFill>
                  <a:schemeClr val="tx1">
                    <a:lumMod val="75000"/>
                  </a:schemeClr>
                </a:solidFill>
              </a:rPr>
              <a:t>等等）来跟踪和管理</a:t>
            </a:r>
          </a:p>
          <a:p>
            <a:endParaRPr kumimoji="1" lang="en-US" altLang="zh-CN" dirty="0">
              <a:solidFill>
                <a:schemeClr val="tx1">
                  <a:lumMod val="75000"/>
                </a:schemeClr>
              </a:solidFill>
            </a:endParaRPr>
          </a:p>
          <a:p>
            <a:r>
              <a:rPr kumimoji="1" lang="zh-CN" altLang="en-US" dirty="0">
                <a:solidFill>
                  <a:schemeClr val="tx1">
                    <a:lumMod val="75000"/>
                  </a:schemeClr>
                </a:solidFill>
              </a:rPr>
              <a:t>多套系统的问题</a:t>
            </a:r>
          </a:p>
        </p:txBody>
      </p:sp>
    </p:spTree>
    <p:extLst>
      <p:ext uri="{BB962C8B-B14F-4D97-AF65-F5344CB8AC3E}">
        <p14:creationId xmlns:p14="http://schemas.microsoft.com/office/powerpoint/2010/main" val="523437329"/>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四种典型</a:t>
            </a:r>
            <a:r>
              <a:rPr kumimoji="1" lang="en-US" altLang="zh-CN" dirty="0"/>
              <a:t>IT</a:t>
            </a:r>
            <a:r>
              <a:rPr kumimoji="1" lang="zh-CN" altLang="en-US" dirty="0"/>
              <a:t>工作类型</a:t>
            </a:r>
            <a:r>
              <a:rPr kumimoji="1" lang="en-US" altLang="zh-CN" dirty="0"/>
              <a:t>——</a:t>
            </a:r>
            <a:r>
              <a:rPr kumimoji="1" lang="zh-CN" altLang="en-US" dirty="0"/>
              <a:t>计划外工作</a:t>
            </a:r>
          </a:p>
        </p:txBody>
      </p:sp>
      <p:sp>
        <p:nvSpPr>
          <p:cNvPr id="3" name="内容占位符 2"/>
          <p:cNvSpPr>
            <a:spLocks noGrp="1"/>
          </p:cNvSpPr>
          <p:nvPr>
            <p:ph idx="1"/>
          </p:nvPr>
        </p:nvSpPr>
        <p:spPr/>
        <p:txBody>
          <a:bodyPr/>
          <a:lstStyle/>
          <a:p>
            <a:r>
              <a:rPr kumimoji="1" lang="zh-CN" altLang="en-US" dirty="0">
                <a:solidFill>
                  <a:schemeClr val="tx1">
                    <a:lumMod val="75000"/>
                  </a:schemeClr>
                </a:solidFill>
              </a:rPr>
              <a:t>操作事故和问题</a:t>
            </a:r>
          </a:p>
          <a:p>
            <a:endParaRPr kumimoji="1" lang="zh-CN" altLang="en-US" dirty="0">
              <a:solidFill>
                <a:schemeClr val="tx1">
                  <a:lumMod val="75000"/>
                </a:schemeClr>
              </a:solidFill>
            </a:endParaRPr>
          </a:p>
          <a:p>
            <a:r>
              <a:rPr kumimoji="1" lang="zh-CN" altLang="en-US" dirty="0">
                <a:solidFill>
                  <a:schemeClr val="tx1">
                    <a:lumMod val="75000"/>
                  </a:schemeClr>
                </a:solidFill>
              </a:rPr>
              <a:t>一旦发生，前述问题的解决会受到影响</a:t>
            </a:r>
          </a:p>
        </p:txBody>
      </p:sp>
    </p:spTree>
    <p:extLst>
      <p:ext uri="{BB962C8B-B14F-4D97-AF65-F5344CB8AC3E}">
        <p14:creationId xmlns:p14="http://schemas.microsoft.com/office/powerpoint/2010/main" val="1461012585"/>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73732" y="0"/>
            <a:ext cx="7886700" cy="1325563"/>
          </a:xfrm>
        </p:spPr>
        <p:txBody>
          <a:bodyPr/>
          <a:lstStyle/>
          <a:p>
            <a:r>
              <a:rPr kumimoji="1" lang="en-US" altLang="zh-CN" dirty="0"/>
              <a:t>IT</a:t>
            </a:r>
            <a:r>
              <a:rPr kumimoji="1" lang="zh-CN" altLang="en-US" dirty="0"/>
              <a:t> 工作可视化和</a:t>
            </a:r>
            <a:r>
              <a:rPr kumimoji="1" lang="en-US" altLang="zh-CN" dirty="0"/>
              <a:t>WIP</a:t>
            </a:r>
            <a:r>
              <a:rPr kumimoji="1" lang="zh-CN" altLang="en-US" dirty="0"/>
              <a:t>控制图示</a:t>
            </a:r>
          </a:p>
        </p:txBody>
      </p:sp>
      <p:pic>
        <p:nvPicPr>
          <p:cNvPr id="4" name="图片 3"/>
          <p:cNvPicPr>
            <a:picLocks noChangeAspect="1"/>
          </p:cNvPicPr>
          <p:nvPr/>
        </p:nvPicPr>
        <p:blipFill>
          <a:blip r:embed="rId3"/>
          <a:stretch>
            <a:fillRect/>
          </a:stretch>
        </p:blipFill>
        <p:spPr>
          <a:xfrm>
            <a:off x="323528" y="1061476"/>
            <a:ext cx="8640960" cy="5665743"/>
          </a:xfrm>
          <a:prstGeom prst="rect">
            <a:avLst/>
          </a:prstGeom>
        </p:spPr>
      </p:pic>
    </p:spTree>
    <p:extLst>
      <p:ext uri="{BB962C8B-B14F-4D97-AF65-F5344CB8AC3E}">
        <p14:creationId xmlns:p14="http://schemas.microsoft.com/office/powerpoint/2010/main" val="342146590"/>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精益生产和</a:t>
            </a:r>
            <a:r>
              <a:rPr kumimoji="1" lang="en-US" altLang="zh-CN" dirty="0"/>
              <a:t>DevOps</a:t>
            </a:r>
            <a:endParaRPr kumimoji="1" lang="zh-CN" altLang="en-US" dirty="0"/>
          </a:p>
        </p:txBody>
      </p:sp>
      <p:sp>
        <p:nvSpPr>
          <p:cNvPr id="3" name="内容占位符 2"/>
          <p:cNvSpPr>
            <a:spLocks noGrp="1"/>
          </p:cNvSpPr>
          <p:nvPr>
            <p:ph idx="1"/>
          </p:nvPr>
        </p:nvSpPr>
        <p:spPr/>
        <p:txBody>
          <a:bodyPr>
            <a:normAutofit fontScale="92500" lnSpcReduction="10000"/>
          </a:bodyPr>
          <a:lstStyle/>
          <a:p>
            <a:r>
              <a:rPr kumimoji="1" lang="zh-CN" altLang="en-US" dirty="0">
                <a:solidFill>
                  <a:schemeClr val="tx1">
                    <a:lumMod val="75000"/>
                  </a:schemeClr>
                </a:solidFill>
              </a:rPr>
              <a:t>传统行业的精益生产和</a:t>
            </a:r>
            <a:r>
              <a:rPr kumimoji="1" lang="en-US" altLang="zh-CN" dirty="0" err="1">
                <a:solidFill>
                  <a:schemeClr val="tx1">
                    <a:lumMod val="75000"/>
                  </a:schemeClr>
                </a:solidFill>
              </a:rPr>
              <a:t>DevOps</a:t>
            </a:r>
            <a:r>
              <a:rPr kumimoji="1" lang="zh-CN" altLang="en-US" dirty="0">
                <a:solidFill>
                  <a:schemeClr val="tx1">
                    <a:lumMod val="75000"/>
                  </a:schemeClr>
                </a:solidFill>
              </a:rPr>
              <a:t>原理相同</a:t>
            </a:r>
          </a:p>
          <a:p>
            <a:r>
              <a:rPr kumimoji="1" lang="zh-CN" altLang="en-US" dirty="0">
                <a:solidFill>
                  <a:schemeClr val="tx1">
                    <a:lumMod val="75000"/>
                  </a:schemeClr>
                </a:solidFill>
              </a:rPr>
              <a:t>精益理论</a:t>
            </a:r>
          </a:p>
          <a:p>
            <a:pPr lvl="1"/>
            <a:r>
              <a:rPr kumimoji="1" lang="zh-CN" altLang="en-US" dirty="0">
                <a:solidFill>
                  <a:schemeClr val="tx1">
                    <a:lumMod val="75000"/>
                  </a:schemeClr>
                </a:solidFill>
              </a:rPr>
              <a:t>降低批量规模</a:t>
            </a:r>
          </a:p>
          <a:p>
            <a:pPr lvl="1"/>
            <a:r>
              <a:rPr kumimoji="1" lang="zh-CN" altLang="en-US" dirty="0">
                <a:solidFill>
                  <a:schemeClr val="tx1">
                    <a:lumMod val="75000"/>
                  </a:schemeClr>
                </a:solidFill>
              </a:rPr>
              <a:t>减少半成品</a:t>
            </a:r>
          </a:p>
          <a:p>
            <a:pPr lvl="1"/>
            <a:r>
              <a:rPr kumimoji="1" lang="zh-CN" altLang="en-US" dirty="0">
                <a:solidFill>
                  <a:schemeClr val="tx1">
                    <a:lumMod val="75000"/>
                  </a:schemeClr>
                </a:solidFill>
              </a:rPr>
              <a:t>缩短并且增强反馈回路</a:t>
            </a:r>
          </a:p>
          <a:p>
            <a:r>
              <a:rPr kumimoji="1" lang="zh-CN" altLang="en-US" dirty="0">
                <a:solidFill>
                  <a:schemeClr val="tx1">
                    <a:lumMod val="75000"/>
                  </a:schemeClr>
                </a:solidFill>
              </a:rPr>
              <a:t>效果</a:t>
            </a:r>
          </a:p>
          <a:p>
            <a:endParaRPr kumimoji="1" lang="zh-CN" altLang="en-US" dirty="0">
              <a:solidFill>
                <a:schemeClr val="tx1">
                  <a:lumMod val="75000"/>
                </a:schemeClr>
              </a:solidFill>
            </a:endParaRPr>
          </a:p>
          <a:p>
            <a:r>
              <a:rPr kumimoji="1" lang="en-US" altLang="zh-CN" dirty="0" err="1">
                <a:solidFill>
                  <a:schemeClr val="tx1">
                    <a:lumMod val="75000"/>
                  </a:schemeClr>
                </a:solidFill>
              </a:rPr>
              <a:t>DevOps</a:t>
            </a:r>
            <a:r>
              <a:rPr kumimoji="1" lang="zh-CN" altLang="en-US" dirty="0">
                <a:solidFill>
                  <a:schemeClr val="tx1">
                    <a:lumMod val="75000"/>
                  </a:schemeClr>
                </a:solidFill>
              </a:rPr>
              <a:t>是</a:t>
            </a:r>
            <a:r>
              <a:rPr kumimoji="1" lang="en-US" altLang="zh-CN" dirty="0">
                <a:solidFill>
                  <a:schemeClr val="tx1">
                    <a:lumMod val="75000"/>
                  </a:schemeClr>
                </a:solidFill>
              </a:rPr>
              <a:t>IT</a:t>
            </a:r>
            <a:r>
              <a:rPr kumimoji="1" lang="zh-CN" altLang="en-US" dirty="0">
                <a:solidFill>
                  <a:schemeClr val="tx1">
                    <a:lumMod val="75000"/>
                  </a:schemeClr>
                </a:solidFill>
              </a:rPr>
              <a:t>价值流中应用精益理论的结果</a:t>
            </a:r>
          </a:p>
        </p:txBody>
      </p:sp>
      <p:graphicFrame>
        <p:nvGraphicFramePr>
          <p:cNvPr id="4" name="图表 3"/>
          <p:cNvGraphicFramePr/>
          <p:nvPr>
            <p:extLst>
              <p:ext uri="{D42A27DB-BD31-4B8C-83A1-F6EECF244321}">
                <p14:modId xmlns:p14="http://schemas.microsoft.com/office/powerpoint/2010/main" val="2452594019"/>
              </p:ext>
            </p:extLst>
          </p:nvPr>
        </p:nvGraphicFramePr>
        <p:xfrm>
          <a:off x="2411760" y="4509120"/>
          <a:ext cx="6408712" cy="720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49725352"/>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23528" y="30591"/>
            <a:ext cx="7886700" cy="1325563"/>
          </a:xfrm>
        </p:spPr>
        <p:txBody>
          <a:bodyPr/>
          <a:lstStyle/>
          <a:p>
            <a:r>
              <a:rPr kumimoji="1" lang="zh-CN" altLang="en-US" dirty="0"/>
              <a:t>什么是</a:t>
            </a:r>
            <a:r>
              <a:rPr kumimoji="1" lang="en-US" altLang="zh-CN" dirty="0" err="1"/>
              <a:t>DevOps</a:t>
            </a:r>
            <a:endParaRPr kumimoji="1" lang="zh-CN" altLang="en-US" dirty="0"/>
          </a:p>
        </p:txBody>
      </p:sp>
      <p:sp>
        <p:nvSpPr>
          <p:cNvPr id="3" name="内容占位符 2"/>
          <p:cNvSpPr>
            <a:spLocks noGrp="1"/>
          </p:cNvSpPr>
          <p:nvPr>
            <p:ph idx="1"/>
          </p:nvPr>
        </p:nvSpPr>
        <p:spPr>
          <a:xfrm>
            <a:off x="0" y="1158078"/>
            <a:ext cx="9144000" cy="5799314"/>
          </a:xfrm>
        </p:spPr>
        <p:txBody>
          <a:bodyPr/>
          <a:lstStyle/>
          <a:p>
            <a:r>
              <a:rPr lang="en-US" altLang="zh-CN" b="1" dirty="0" err="1">
                <a:solidFill>
                  <a:schemeClr val="tx1">
                    <a:lumMod val="75000"/>
                  </a:schemeClr>
                </a:solidFill>
              </a:rPr>
              <a:t>DevOps</a:t>
            </a:r>
            <a:r>
              <a:rPr lang="en-US" altLang="zh-CN" b="1" dirty="0">
                <a:solidFill>
                  <a:schemeClr val="tx1">
                    <a:lumMod val="75000"/>
                  </a:schemeClr>
                </a:solidFill>
              </a:rPr>
              <a:t> is the practice of operations and development engineers participating together in the entire service lifecycle, from design through the development process to production support. </a:t>
            </a:r>
          </a:p>
          <a:p>
            <a:r>
              <a:rPr lang="en-US" altLang="zh-CN" b="1" dirty="0" err="1">
                <a:solidFill>
                  <a:schemeClr val="tx1">
                    <a:lumMod val="75000"/>
                  </a:schemeClr>
                </a:solidFill>
              </a:rPr>
              <a:t>DevOps</a:t>
            </a:r>
            <a:r>
              <a:rPr lang="en-US" altLang="zh-CN" b="1" dirty="0">
                <a:solidFill>
                  <a:schemeClr val="tx1">
                    <a:lumMod val="75000"/>
                  </a:schemeClr>
                </a:solidFill>
              </a:rPr>
              <a:t> is also characterized by operations staff making use many of the same techniques as developers for their systems work.</a:t>
            </a:r>
            <a:endParaRPr lang="zh-CN" altLang="en-US" b="1" dirty="0">
              <a:solidFill>
                <a:schemeClr val="tx1">
                  <a:lumMod val="75000"/>
                </a:schemeClr>
              </a:solidFill>
            </a:endParaRPr>
          </a:p>
        </p:txBody>
      </p:sp>
    </p:spTree>
    <p:extLst>
      <p:ext uri="{BB962C8B-B14F-4D97-AF65-F5344CB8AC3E}">
        <p14:creationId xmlns:p14="http://schemas.microsoft.com/office/powerpoint/2010/main" val="978587665"/>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30297"/>
            <a:ext cx="7886700" cy="1325563"/>
          </a:xfrm>
        </p:spPr>
        <p:txBody>
          <a:bodyPr/>
          <a:lstStyle/>
          <a:p>
            <a:r>
              <a:rPr kumimoji="1" lang="en-US" altLang="zh-CN" dirty="0"/>
              <a:t>5</a:t>
            </a:r>
            <a:r>
              <a:rPr kumimoji="1" lang="zh-CN" altLang="en-US" dirty="0"/>
              <a:t> </a:t>
            </a:r>
            <a:r>
              <a:rPr kumimoji="1" lang="en-US" altLang="zh-CN" dirty="0"/>
              <a:t>Levels Agile VS.</a:t>
            </a:r>
            <a:r>
              <a:rPr kumimoji="1" lang="zh-CN" altLang="en-US" dirty="0"/>
              <a:t> </a:t>
            </a:r>
            <a:r>
              <a:rPr kumimoji="1" lang="en-US" altLang="zh-CN" dirty="0" err="1"/>
              <a:t>DevOps</a:t>
            </a:r>
            <a:endParaRPr kumimoji="1" lang="zh-CN" altLang="en-US" dirty="0"/>
          </a:p>
        </p:txBody>
      </p:sp>
      <p:sp>
        <p:nvSpPr>
          <p:cNvPr id="3" name="内容占位符 2"/>
          <p:cNvSpPr>
            <a:spLocks noGrp="1"/>
          </p:cNvSpPr>
          <p:nvPr>
            <p:ph idx="1"/>
          </p:nvPr>
        </p:nvSpPr>
        <p:spPr>
          <a:xfrm>
            <a:off x="3779912" y="908720"/>
            <a:ext cx="5472608" cy="5817399"/>
          </a:xfrm>
        </p:spPr>
        <p:txBody>
          <a:bodyPr>
            <a:normAutofit fontScale="85000" lnSpcReduction="10000"/>
          </a:bodyPr>
          <a:lstStyle/>
          <a:p>
            <a:r>
              <a:rPr kumimoji="1" lang="en-US" altLang="zh-CN" dirty="0" err="1"/>
              <a:t>DevOps</a:t>
            </a:r>
            <a:r>
              <a:rPr kumimoji="1" lang="zh-CN" altLang="en-US" dirty="0"/>
              <a:t> </a:t>
            </a:r>
            <a:r>
              <a:rPr kumimoji="1" lang="en-US" altLang="zh-CN" dirty="0"/>
              <a:t>Values</a:t>
            </a:r>
          </a:p>
          <a:p>
            <a:pPr marL="363538" lvl="1" indent="0">
              <a:buNone/>
            </a:pPr>
            <a:r>
              <a:rPr kumimoji="1" lang="en-US" altLang="zh-CN" sz="1800" dirty="0">
                <a:solidFill>
                  <a:srgbClr val="FF0000"/>
                </a:solidFill>
                <a:cs typeface="+mn-cs"/>
              </a:rPr>
              <a:t>-working software-&gt;service or delivered software</a:t>
            </a:r>
          </a:p>
          <a:p>
            <a:r>
              <a:rPr kumimoji="1" lang="en-US" altLang="zh-CN" dirty="0" err="1"/>
              <a:t>DevOps</a:t>
            </a:r>
            <a:r>
              <a:rPr kumimoji="1" lang="en-US" altLang="zh-CN" dirty="0"/>
              <a:t> Principles</a:t>
            </a:r>
          </a:p>
          <a:p>
            <a:pPr marL="363538" lvl="1" indent="0">
              <a:buNone/>
            </a:pPr>
            <a:r>
              <a:rPr kumimoji="1" lang="en-US" altLang="zh-CN" sz="1800" dirty="0">
                <a:solidFill>
                  <a:srgbClr val="FF0000"/>
                </a:solidFill>
                <a:cs typeface="+mn-cs"/>
              </a:rPr>
              <a:t>widening of </a:t>
            </a:r>
            <a:r>
              <a:rPr kumimoji="1" lang="en-US" altLang="zh-CN" sz="1800" dirty="0" err="1">
                <a:solidFill>
                  <a:srgbClr val="FF0000"/>
                </a:solidFill>
                <a:cs typeface="+mn-cs"/>
              </a:rPr>
              <a:t>Agile’s</a:t>
            </a:r>
            <a:r>
              <a:rPr kumimoji="1" lang="en-US" altLang="zh-CN" sz="1800" dirty="0">
                <a:solidFill>
                  <a:srgbClr val="FF0000"/>
                </a:solidFill>
                <a:cs typeface="+mn-cs"/>
              </a:rPr>
              <a:t> principles to include systems and operations, e.g., Infrastructure is code</a:t>
            </a:r>
          </a:p>
          <a:p>
            <a:r>
              <a:rPr kumimoji="1" lang="en-US" altLang="zh-CN" dirty="0" err="1"/>
              <a:t>DevOps</a:t>
            </a:r>
            <a:r>
              <a:rPr kumimoji="1" lang="en-US" altLang="zh-CN" dirty="0"/>
              <a:t> Methods</a:t>
            </a:r>
          </a:p>
          <a:p>
            <a:pPr marL="363538" lvl="1" indent="0">
              <a:buNone/>
            </a:pPr>
            <a:r>
              <a:rPr kumimoji="1" lang="en-US" altLang="zh-CN" sz="1800" dirty="0">
                <a:solidFill>
                  <a:srgbClr val="FF0000"/>
                </a:solidFill>
                <a:cs typeface="+mn-cs"/>
              </a:rPr>
              <a:t>-same as agile, except for several distinct methods, e.g., Visible Ops-style change control</a:t>
            </a:r>
          </a:p>
          <a:p>
            <a:r>
              <a:rPr kumimoji="1" lang="en-US" altLang="zh-CN" dirty="0" err="1"/>
              <a:t>DevOps</a:t>
            </a:r>
            <a:r>
              <a:rPr kumimoji="1" lang="en-US" altLang="zh-CN" dirty="0"/>
              <a:t> Practices</a:t>
            </a:r>
          </a:p>
          <a:p>
            <a:pPr marL="363538" lvl="1" indent="0">
              <a:buNone/>
            </a:pPr>
            <a:r>
              <a:rPr kumimoji="1" lang="en-US" altLang="zh-CN" sz="1800" dirty="0">
                <a:solidFill>
                  <a:srgbClr val="FF0000"/>
                </a:solidFill>
                <a:cs typeface="+mn-cs"/>
              </a:rPr>
              <a:t>-CD, </a:t>
            </a:r>
            <a:r>
              <a:rPr kumimoji="1" lang="en-US" altLang="zh-CN" sz="1800" dirty="0" err="1">
                <a:solidFill>
                  <a:srgbClr val="FF0000"/>
                </a:solidFill>
                <a:cs typeface="+mn-cs"/>
              </a:rPr>
              <a:t>toolchain</a:t>
            </a:r>
            <a:r>
              <a:rPr kumimoji="1" lang="en-US" altLang="zh-CN" sz="1800" dirty="0">
                <a:solidFill>
                  <a:srgbClr val="FF0000"/>
                </a:solidFill>
                <a:cs typeface="+mn-cs"/>
              </a:rPr>
              <a:t>, virtualization and cloud computing , metrics and monitoring schemes,</a:t>
            </a:r>
          </a:p>
          <a:p>
            <a:r>
              <a:rPr kumimoji="1" lang="en-US" altLang="zh-CN" dirty="0" err="1"/>
              <a:t>DevOps</a:t>
            </a:r>
            <a:r>
              <a:rPr kumimoji="1" lang="en-US" altLang="zh-CN" dirty="0"/>
              <a:t> Tools</a:t>
            </a:r>
          </a:p>
          <a:p>
            <a:pPr marL="363538" lvl="1" indent="0">
              <a:buNone/>
            </a:pPr>
            <a:r>
              <a:rPr kumimoji="1" lang="en-US" altLang="zh-CN" sz="1800" dirty="0">
                <a:solidFill>
                  <a:srgbClr val="FF0000"/>
                </a:solidFill>
                <a:cs typeface="+mn-cs"/>
              </a:rPr>
              <a:t>-Explosion of tools, e.g., </a:t>
            </a:r>
            <a:r>
              <a:rPr kumimoji="1" lang="en-US" altLang="zh-CN" sz="1800" dirty="0" err="1">
                <a:solidFill>
                  <a:srgbClr val="FF0000"/>
                </a:solidFill>
                <a:cs typeface="+mn-cs"/>
              </a:rPr>
              <a:t>jenkins</a:t>
            </a:r>
            <a:r>
              <a:rPr kumimoji="1" lang="en-US" altLang="zh-CN" sz="1800" dirty="0">
                <a:solidFill>
                  <a:srgbClr val="FF0000"/>
                </a:solidFill>
                <a:cs typeface="+mn-cs"/>
              </a:rPr>
              <a:t>, </a:t>
            </a:r>
            <a:r>
              <a:rPr kumimoji="1" lang="en-US" altLang="zh-CN" sz="1800" dirty="0" err="1">
                <a:solidFill>
                  <a:srgbClr val="FF0000"/>
                </a:solidFill>
                <a:cs typeface="+mn-cs"/>
              </a:rPr>
              <a:t>travis</a:t>
            </a:r>
            <a:r>
              <a:rPr kumimoji="1" lang="en-US" altLang="zh-CN" sz="1800" dirty="0">
                <a:solidFill>
                  <a:srgbClr val="FF0000"/>
                </a:solidFill>
                <a:cs typeface="+mn-cs"/>
              </a:rPr>
              <a:t>, </a:t>
            </a:r>
            <a:r>
              <a:rPr kumimoji="1" lang="en-US" altLang="zh-CN" sz="1800" dirty="0" err="1">
                <a:solidFill>
                  <a:srgbClr val="FF0000"/>
                </a:solidFill>
                <a:cs typeface="+mn-cs"/>
              </a:rPr>
              <a:t>teamcity</a:t>
            </a:r>
            <a:r>
              <a:rPr kumimoji="1" lang="en-US" altLang="zh-CN" sz="1800" dirty="0">
                <a:solidFill>
                  <a:srgbClr val="FF0000"/>
                </a:solidFill>
                <a:cs typeface="+mn-cs"/>
              </a:rPr>
              <a:t>, </a:t>
            </a:r>
            <a:r>
              <a:rPr kumimoji="1" lang="en-US" altLang="zh-CN" sz="1800" dirty="0" err="1">
                <a:solidFill>
                  <a:srgbClr val="FF0000"/>
                </a:solidFill>
                <a:cs typeface="+mn-cs"/>
              </a:rPr>
              <a:t>ansible</a:t>
            </a:r>
            <a:r>
              <a:rPr kumimoji="1" lang="en-US" altLang="zh-CN" sz="1800" dirty="0">
                <a:solidFill>
                  <a:srgbClr val="FF0000"/>
                </a:solidFill>
                <a:cs typeface="+mn-cs"/>
              </a:rPr>
              <a:t>, </a:t>
            </a:r>
            <a:r>
              <a:rPr kumimoji="1" lang="en-US" altLang="zh-CN" sz="1800" dirty="0" err="1">
                <a:solidFill>
                  <a:srgbClr val="FF0000"/>
                </a:solidFill>
                <a:cs typeface="+mn-cs"/>
              </a:rPr>
              <a:t>mesos</a:t>
            </a:r>
            <a:r>
              <a:rPr kumimoji="1" lang="en-US" altLang="zh-CN" sz="1800" dirty="0">
                <a:solidFill>
                  <a:srgbClr val="FF0000"/>
                </a:solidFill>
                <a:cs typeface="+mn-cs"/>
              </a:rPr>
              <a:t>, </a:t>
            </a:r>
            <a:r>
              <a:rPr kumimoji="1" lang="en-US" altLang="zh-CN" sz="1800" dirty="0" err="1">
                <a:solidFill>
                  <a:srgbClr val="FF0000"/>
                </a:solidFill>
                <a:cs typeface="+mn-cs"/>
              </a:rPr>
              <a:t>OpenStack</a:t>
            </a:r>
            <a:r>
              <a:rPr kumimoji="1" lang="en-US" altLang="zh-CN" sz="1800" dirty="0">
                <a:solidFill>
                  <a:srgbClr val="FF0000"/>
                </a:solidFill>
                <a:cs typeface="+mn-cs"/>
              </a:rPr>
              <a:t>, </a:t>
            </a:r>
            <a:r>
              <a:rPr kumimoji="1" lang="en-US" altLang="zh-CN" sz="1800" dirty="0" err="1">
                <a:solidFill>
                  <a:srgbClr val="FF0000"/>
                </a:solidFill>
                <a:cs typeface="+mn-cs"/>
              </a:rPr>
              <a:t>docker</a:t>
            </a:r>
            <a:r>
              <a:rPr kumimoji="1" lang="en-US" altLang="zh-CN" sz="1800" dirty="0">
                <a:solidFill>
                  <a:srgbClr val="FF0000"/>
                </a:solidFill>
                <a:cs typeface="+mn-cs"/>
              </a:rPr>
              <a:t>,</a:t>
            </a:r>
            <a:endParaRPr kumimoji="1" lang="zh-CN" altLang="en-US" sz="1800" dirty="0">
              <a:solidFill>
                <a:srgbClr val="FF0000"/>
              </a:solidFill>
              <a:cs typeface="+mn-cs"/>
            </a:endParaRPr>
          </a:p>
        </p:txBody>
      </p:sp>
      <p:sp>
        <p:nvSpPr>
          <p:cNvPr id="5" name="内容占位符 2"/>
          <p:cNvSpPr txBox="1">
            <a:spLocks/>
          </p:cNvSpPr>
          <p:nvPr/>
        </p:nvSpPr>
        <p:spPr bwMode="auto">
          <a:xfrm>
            <a:off x="-108520" y="908720"/>
            <a:ext cx="4211960" cy="581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63538" indent="-363538" algn="l" rtl="0" eaLnBrk="0" fontAlgn="base" hangingPunct="0">
              <a:spcBef>
                <a:spcPct val="20000"/>
              </a:spcBef>
              <a:spcAft>
                <a:spcPct val="0"/>
              </a:spcAft>
              <a:buClr>
                <a:srgbClr val="00607A"/>
              </a:buClr>
              <a:buFont typeface="Wingdings" charset="2"/>
              <a:buChar char="l"/>
              <a:defRPr sz="3200">
                <a:solidFill>
                  <a:srgbClr val="00708E"/>
                </a:solidFill>
                <a:latin typeface="+mn-lt"/>
                <a:ea typeface="+mn-ea"/>
                <a:cs typeface="+mn-cs"/>
              </a:defRPr>
            </a:lvl1pPr>
            <a:lvl2pPr marL="715963" indent="-352425" algn="l" rtl="0" eaLnBrk="0" fontAlgn="base" hangingPunct="0">
              <a:spcBef>
                <a:spcPct val="20000"/>
              </a:spcBef>
              <a:spcAft>
                <a:spcPct val="0"/>
              </a:spcAft>
              <a:buClr>
                <a:srgbClr val="00607A"/>
              </a:buClr>
              <a:buFont typeface="Wingdings" charset="2"/>
              <a:buChar char="n"/>
              <a:defRPr sz="2800">
                <a:solidFill>
                  <a:srgbClr val="00708E"/>
                </a:solidFill>
                <a:latin typeface="+mn-ea"/>
                <a:ea typeface="+mn-ea"/>
              </a:defRPr>
            </a:lvl2pPr>
            <a:lvl3pPr marL="1079500" indent="-363538" algn="l" rtl="0" eaLnBrk="0" fontAlgn="base" hangingPunct="0">
              <a:spcBef>
                <a:spcPct val="20000"/>
              </a:spcBef>
              <a:spcAft>
                <a:spcPct val="0"/>
              </a:spcAft>
              <a:buClr>
                <a:srgbClr val="00607A"/>
              </a:buClr>
              <a:buFont typeface="Wingdings" charset="2"/>
              <a:buChar char="u"/>
              <a:defRPr sz="2400">
                <a:solidFill>
                  <a:srgbClr val="00708E"/>
                </a:solidFill>
                <a:latin typeface="+mn-ea"/>
                <a:ea typeface="+mn-ea"/>
              </a:defRPr>
            </a:lvl3pPr>
            <a:lvl4pPr marL="1431925" indent="-352425" algn="l" rtl="0" eaLnBrk="0" fontAlgn="base" hangingPunct="0">
              <a:spcBef>
                <a:spcPct val="20000"/>
              </a:spcBef>
              <a:spcAft>
                <a:spcPct val="0"/>
              </a:spcAft>
              <a:buChar char="–"/>
              <a:defRPr sz="2000">
                <a:solidFill>
                  <a:srgbClr val="00708E"/>
                </a:solidFill>
                <a:latin typeface="+mn-ea"/>
                <a:ea typeface="+mn-ea"/>
              </a:defRPr>
            </a:lvl4pPr>
            <a:lvl5pPr marL="1795463" indent="-363538" algn="l" rtl="0" eaLnBrk="0" fontAlgn="base" hangingPunct="0">
              <a:spcBef>
                <a:spcPct val="20000"/>
              </a:spcBef>
              <a:spcAft>
                <a:spcPct val="0"/>
              </a:spcAft>
              <a:buFont typeface="Wingdings" charset="2"/>
              <a:buChar char="ü"/>
              <a:defRPr sz="2000">
                <a:solidFill>
                  <a:srgbClr val="00708E"/>
                </a:solidFill>
                <a:latin typeface="+mn-ea"/>
                <a:ea typeface="+mn-ea"/>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kumimoji="1" lang="en-US" altLang="zh-CN" kern="0" dirty="0">
                <a:solidFill>
                  <a:schemeClr val="tx1">
                    <a:lumMod val="75000"/>
                  </a:schemeClr>
                </a:solidFill>
              </a:rPr>
              <a:t>Agile Values</a:t>
            </a:r>
          </a:p>
          <a:p>
            <a:pPr marL="363538" lvl="1" indent="0">
              <a:buNone/>
            </a:pPr>
            <a:r>
              <a:rPr kumimoji="1" lang="en-US" altLang="zh-CN" sz="1800" kern="0" dirty="0">
                <a:solidFill>
                  <a:schemeClr val="tx1">
                    <a:lumMod val="75000"/>
                  </a:schemeClr>
                </a:solidFill>
              </a:rPr>
              <a:t>-Philosophy, Agile Manifesto</a:t>
            </a:r>
          </a:p>
          <a:p>
            <a:r>
              <a:rPr kumimoji="1" lang="en-US" altLang="zh-CN" kern="0" dirty="0">
                <a:solidFill>
                  <a:schemeClr val="tx1">
                    <a:lumMod val="75000"/>
                  </a:schemeClr>
                </a:solidFill>
              </a:rPr>
              <a:t>Agile Principles</a:t>
            </a:r>
          </a:p>
          <a:p>
            <a:pPr marL="363538" lvl="1" indent="0">
              <a:buNone/>
            </a:pPr>
            <a:r>
              <a:rPr kumimoji="1" lang="en-US" altLang="zh-CN" sz="1800" kern="0" dirty="0">
                <a:solidFill>
                  <a:schemeClr val="tx1">
                    <a:lumMod val="75000"/>
                  </a:schemeClr>
                </a:solidFill>
              </a:rPr>
              <a:t>-Strategic approaches (Welcome changing, etc.)</a:t>
            </a:r>
          </a:p>
          <a:p>
            <a:r>
              <a:rPr kumimoji="1" lang="en-US" altLang="zh-CN" kern="0" dirty="0">
                <a:solidFill>
                  <a:schemeClr val="tx1">
                    <a:lumMod val="75000"/>
                  </a:schemeClr>
                </a:solidFill>
              </a:rPr>
              <a:t>Agile Methods</a:t>
            </a:r>
          </a:p>
          <a:p>
            <a:pPr marL="363538" lvl="1" indent="0">
              <a:buNone/>
            </a:pPr>
            <a:r>
              <a:rPr kumimoji="1" lang="en-US" altLang="zh-CN" sz="1800" kern="0" dirty="0">
                <a:solidFill>
                  <a:schemeClr val="tx1">
                    <a:lumMod val="75000"/>
                  </a:schemeClr>
                </a:solidFill>
              </a:rPr>
              <a:t>-Specific process implementation , e.g., </a:t>
            </a:r>
            <a:r>
              <a:rPr kumimoji="1" lang="en-US" altLang="zh-CN" sz="1800" kern="0" dirty="0" err="1">
                <a:solidFill>
                  <a:schemeClr val="tx1">
                    <a:lumMod val="75000"/>
                  </a:schemeClr>
                </a:solidFill>
              </a:rPr>
              <a:t>XP,Scrum</a:t>
            </a:r>
            <a:r>
              <a:rPr kumimoji="1" lang="en-US" altLang="zh-CN" sz="1800" kern="0" dirty="0">
                <a:solidFill>
                  <a:schemeClr val="tx1">
                    <a:lumMod val="75000"/>
                  </a:schemeClr>
                </a:solidFill>
              </a:rPr>
              <a:t>, etc.</a:t>
            </a:r>
          </a:p>
          <a:p>
            <a:r>
              <a:rPr kumimoji="1" lang="en-US" altLang="zh-CN" kern="0" dirty="0">
                <a:solidFill>
                  <a:schemeClr val="tx1">
                    <a:lumMod val="75000"/>
                  </a:schemeClr>
                </a:solidFill>
              </a:rPr>
              <a:t>Agile Practices</a:t>
            </a:r>
          </a:p>
          <a:p>
            <a:pPr marL="363538" lvl="1" indent="0">
              <a:buNone/>
            </a:pPr>
            <a:r>
              <a:rPr kumimoji="1" lang="en-US" altLang="zh-CN" sz="1800" kern="0" dirty="0">
                <a:solidFill>
                  <a:schemeClr val="tx1">
                    <a:lumMod val="75000"/>
                  </a:schemeClr>
                </a:solidFill>
              </a:rPr>
              <a:t>-highly specific tactical techniques, </a:t>
            </a:r>
            <a:r>
              <a:rPr kumimoji="1" lang="en-US" altLang="zh-CN" sz="1800" kern="0" dirty="0" err="1">
                <a:solidFill>
                  <a:schemeClr val="tx1">
                    <a:lumMod val="75000"/>
                  </a:schemeClr>
                </a:solidFill>
              </a:rPr>
              <a:t>e.g.,standups</a:t>
            </a:r>
            <a:r>
              <a:rPr kumimoji="1" lang="en-US" altLang="zh-CN" sz="1800" kern="0" dirty="0">
                <a:solidFill>
                  <a:schemeClr val="tx1">
                    <a:lumMod val="75000"/>
                  </a:schemeClr>
                </a:solidFill>
              </a:rPr>
              <a:t>, planning poker, backlogs, ci, etc.</a:t>
            </a:r>
          </a:p>
          <a:p>
            <a:r>
              <a:rPr kumimoji="1" lang="en-US" altLang="zh-CN" kern="0" dirty="0">
                <a:solidFill>
                  <a:schemeClr val="tx1">
                    <a:lumMod val="75000"/>
                  </a:schemeClr>
                </a:solidFill>
              </a:rPr>
              <a:t>Agile Tools</a:t>
            </a:r>
          </a:p>
          <a:p>
            <a:pPr marL="363538" lvl="1" indent="0">
              <a:buNone/>
            </a:pPr>
            <a:r>
              <a:rPr kumimoji="1" lang="en-US" altLang="zh-CN" sz="1800" kern="0" dirty="0">
                <a:solidFill>
                  <a:schemeClr val="tx1">
                    <a:lumMod val="75000"/>
                  </a:schemeClr>
                </a:solidFill>
              </a:rPr>
              <a:t>-Specific technical implementations, e.g., JIRA, Version one, etc.</a:t>
            </a:r>
            <a:endParaRPr kumimoji="1" lang="zh-CN" altLang="en-US" sz="1800" kern="0" dirty="0">
              <a:solidFill>
                <a:schemeClr val="tx1">
                  <a:lumMod val="75000"/>
                </a:schemeClr>
              </a:solidFill>
            </a:endParaRPr>
          </a:p>
        </p:txBody>
      </p:sp>
    </p:spTree>
    <p:extLst>
      <p:ext uri="{BB962C8B-B14F-4D97-AF65-F5344CB8AC3E}">
        <p14:creationId xmlns:p14="http://schemas.microsoft.com/office/powerpoint/2010/main" val="1060804329"/>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30591"/>
            <a:ext cx="7886700" cy="1325563"/>
          </a:xfrm>
        </p:spPr>
        <p:txBody>
          <a:bodyPr/>
          <a:lstStyle/>
          <a:p>
            <a:r>
              <a:rPr lang="en-US" altLang="zh-CN" dirty="0" err="1"/>
              <a:t>DevOps</a:t>
            </a:r>
            <a:r>
              <a:rPr lang="en-US" altLang="zh-CN" dirty="0"/>
              <a:t> </a:t>
            </a:r>
            <a:r>
              <a:rPr lang="zh-CN" altLang="en-US" dirty="0"/>
              <a:t>关键术语 （</a:t>
            </a:r>
            <a:r>
              <a:rPr lang="en-US" altLang="zh-CN" dirty="0"/>
              <a:t>1</a:t>
            </a:r>
            <a:r>
              <a:rPr lang="zh-CN" altLang="en-US" dirty="0"/>
              <a:t>）</a:t>
            </a:r>
          </a:p>
        </p:txBody>
      </p:sp>
      <p:sp>
        <p:nvSpPr>
          <p:cNvPr id="3" name="内容占位符 2"/>
          <p:cNvSpPr>
            <a:spLocks noGrp="1"/>
          </p:cNvSpPr>
          <p:nvPr>
            <p:ph idx="1"/>
          </p:nvPr>
        </p:nvSpPr>
        <p:spPr>
          <a:xfrm>
            <a:off x="0" y="980728"/>
            <a:ext cx="9144000" cy="5877271"/>
          </a:xfrm>
        </p:spPr>
        <p:txBody>
          <a:bodyPr>
            <a:normAutofit fontScale="85000" lnSpcReduction="10000"/>
          </a:bodyPr>
          <a:lstStyle/>
          <a:p>
            <a:r>
              <a:rPr lang="zh-CN" altLang="en-US" dirty="0">
                <a:solidFill>
                  <a:schemeClr val="tx1">
                    <a:lumMod val="75000"/>
                  </a:schemeClr>
                </a:solidFill>
              </a:rPr>
              <a:t>持续集成（</a:t>
            </a:r>
            <a:r>
              <a:rPr lang="en-US" altLang="zh-CN" dirty="0">
                <a:solidFill>
                  <a:schemeClr val="tx1">
                    <a:lumMod val="75000"/>
                  </a:schemeClr>
                </a:solidFill>
              </a:rPr>
              <a:t> Continuous Integration, CI</a:t>
            </a:r>
            <a:r>
              <a:rPr lang="zh-CN" altLang="en-US" dirty="0">
                <a:solidFill>
                  <a:schemeClr val="tx1">
                    <a:lumMod val="75000"/>
                  </a:schemeClr>
                </a:solidFill>
              </a:rPr>
              <a:t>）</a:t>
            </a:r>
            <a:endParaRPr lang="en-US" altLang="zh-CN" dirty="0">
              <a:solidFill>
                <a:schemeClr val="tx1">
                  <a:lumMod val="75000"/>
                </a:schemeClr>
              </a:solidFill>
            </a:endParaRPr>
          </a:p>
          <a:p>
            <a:pPr marL="363538" lvl="1" indent="0">
              <a:buNone/>
            </a:pPr>
            <a:r>
              <a:rPr lang="en-US" altLang="zh-CN" sz="2400" dirty="0">
                <a:solidFill>
                  <a:schemeClr val="tx1">
                    <a:lumMod val="75000"/>
                  </a:schemeClr>
                </a:solidFill>
              </a:rPr>
              <a:t> </a:t>
            </a:r>
            <a:r>
              <a:rPr lang="en-US" altLang="zh-CN" sz="2400" i="1" dirty="0">
                <a:solidFill>
                  <a:schemeClr val="tx1">
                    <a:lumMod val="75000"/>
                  </a:schemeClr>
                </a:solidFill>
              </a:rPr>
              <a:t>is a development practice that requires developers to integrate code into a shared repository several times a day. Each check-in is then verified by an </a:t>
            </a:r>
            <a:r>
              <a:rPr lang="en-US" altLang="zh-CN" sz="2400" b="1" i="1" dirty="0">
                <a:solidFill>
                  <a:schemeClr val="tx1">
                    <a:lumMod val="75000"/>
                  </a:schemeClr>
                </a:solidFill>
              </a:rPr>
              <a:t>automated</a:t>
            </a:r>
            <a:r>
              <a:rPr lang="en-US" altLang="zh-CN" sz="2400" i="1" dirty="0">
                <a:solidFill>
                  <a:schemeClr val="tx1">
                    <a:lumMod val="75000"/>
                  </a:schemeClr>
                </a:solidFill>
              </a:rPr>
              <a:t> build, allowing teams to detect problems early.</a:t>
            </a:r>
          </a:p>
          <a:p>
            <a:r>
              <a:rPr lang="zh-CN" altLang="en-US" dirty="0">
                <a:solidFill>
                  <a:schemeClr val="tx1">
                    <a:lumMod val="75000"/>
                  </a:schemeClr>
                </a:solidFill>
              </a:rPr>
              <a:t>持续交付（</a:t>
            </a:r>
            <a:r>
              <a:rPr lang="en-US" altLang="zh-CN" dirty="0">
                <a:solidFill>
                  <a:schemeClr val="tx1">
                    <a:lumMod val="75000"/>
                  </a:schemeClr>
                </a:solidFill>
              </a:rPr>
              <a:t> Continuous Delivery ,CD</a:t>
            </a:r>
            <a:r>
              <a:rPr lang="zh-CN" altLang="en-US" dirty="0">
                <a:solidFill>
                  <a:schemeClr val="tx1">
                    <a:lumMod val="75000"/>
                  </a:schemeClr>
                </a:solidFill>
              </a:rPr>
              <a:t>）</a:t>
            </a:r>
            <a:r>
              <a:rPr lang="en-US" altLang="zh-CN" dirty="0">
                <a:solidFill>
                  <a:schemeClr val="tx1">
                    <a:lumMod val="75000"/>
                  </a:schemeClr>
                </a:solidFill>
              </a:rPr>
              <a:t> </a:t>
            </a:r>
          </a:p>
          <a:p>
            <a:pPr marL="363538" lvl="1" indent="0">
              <a:buNone/>
            </a:pPr>
            <a:r>
              <a:rPr lang="en-US" altLang="zh-CN" sz="2400" dirty="0">
                <a:solidFill>
                  <a:schemeClr val="tx1">
                    <a:lumMod val="75000"/>
                  </a:schemeClr>
                </a:solidFill>
              </a:rPr>
              <a:t>is a set of processes and practices that radically removes waste from your software production process, enables faster delivery of high-quality functionality and sets up a rapid and effective feedback loop between your business and your users</a:t>
            </a:r>
          </a:p>
          <a:p>
            <a:r>
              <a:rPr lang="zh-CN" altLang="en-US" dirty="0">
                <a:solidFill>
                  <a:schemeClr val="tx1">
                    <a:lumMod val="75000"/>
                  </a:schemeClr>
                </a:solidFill>
              </a:rPr>
              <a:t>持续部署（</a:t>
            </a:r>
            <a:r>
              <a:rPr lang="en-US" altLang="zh-CN" dirty="0">
                <a:solidFill>
                  <a:schemeClr val="tx1">
                    <a:lumMod val="75000"/>
                  </a:schemeClr>
                </a:solidFill>
              </a:rPr>
              <a:t>Continuous Deployment, CD </a:t>
            </a:r>
            <a:r>
              <a:rPr lang="zh-CN" altLang="en-US" dirty="0">
                <a:solidFill>
                  <a:schemeClr val="tx1">
                    <a:lumMod val="75000"/>
                  </a:schemeClr>
                </a:solidFill>
              </a:rPr>
              <a:t>）</a:t>
            </a:r>
            <a:endParaRPr lang="en-US" altLang="zh-CN" dirty="0">
              <a:solidFill>
                <a:schemeClr val="tx1">
                  <a:lumMod val="75000"/>
                </a:schemeClr>
              </a:solidFill>
            </a:endParaRPr>
          </a:p>
          <a:p>
            <a:pPr marL="363538" lvl="1" indent="0">
              <a:buNone/>
            </a:pPr>
            <a:r>
              <a:rPr lang="en-US" altLang="zh-CN" sz="2400" dirty="0">
                <a:solidFill>
                  <a:schemeClr val="tx1">
                    <a:lumMod val="75000"/>
                  </a:schemeClr>
                </a:solidFill>
              </a:rPr>
              <a:t>means that you actually deploy and expose the change to the user immediately.</a:t>
            </a:r>
            <a:endParaRPr lang="zh-CN" altLang="en-US" sz="2400" dirty="0">
              <a:solidFill>
                <a:schemeClr val="tx1">
                  <a:lumMod val="75000"/>
                </a:schemeClr>
              </a:solidFill>
            </a:endParaRPr>
          </a:p>
        </p:txBody>
      </p:sp>
    </p:spTree>
    <p:extLst>
      <p:ext uri="{BB962C8B-B14F-4D97-AF65-F5344CB8AC3E}">
        <p14:creationId xmlns:p14="http://schemas.microsoft.com/office/powerpoint/2010/main" val="4152994466"/>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DevOps</a:t>
            </a:r>
            <a:r>
              <a:rPr lang="en-US" altLang="zh-CN" dirty="0"/>
              <a:t> </a:t>
            </a:r>
            <a:r>
              <a:rPr lang="zh-CN" altLang="en-US" dirty="0"/>
              <a:t>关键术语 （</a:t>
            </a:r>
            <a:r>
              <a:rPr lang="en-US" altLang="zh-CN" dirty="0"/>
              <a:t>2</a:t>
            </a:r>
            <a:r>
              <a:rPr lang="zh-CN" altLang="en-US" dirty="0"/>
              <a:t>）</a:t>
            </a:r>
          </a:p>
        </p:txBody>
      </p:sp>
      <p:sp>
        <p:nvSpPr>
          <p:cNvPr id="3" name="内容占位符 2"/>
          <p:cNvSpPr>
            <a:spLocks noGrp="1"/>
          </p:cNvSpPr>
          <p:nvPr>
            <p:ph idx="1"/>
          </p:nvPr>
        </p:nvSpPr>
        <p:spPr>
          <a:xfrm>
            <a:off x="0" y="1184471"/>
            <a:ext cx="9144000" cy="5688631"/>
          </a:xfrm>
        </p:spPr>
        <p:txBody>
          <a:bodyPr>
            <a:normAutofit fontScale="85000" lnSpcReduction="10000"/>
          </a:bodyPr>
          <a:lstStyle/>
          <a:p>
            <a:r>
              <a:rPr lang="en-US" altLang="zh-CN" b="1" dirty="0">
                <a:solidFill>
                  <a:schemeClr val="tx1">
                    <a:lumMod val="75000"/>
                  </a:schemeClr>
                </a:solidFill>
              </a:rPr>
              <a:t>Software as a Service (</a:t>
            </a:r>
            <a:r>
              <a:rPr lang="en-US" altLang="zh-CN" b="1" dirty="0" err="1">
                <a:solidFill>
                  <a:schemeClr val="tx1">
                    <a:lumMod val="75000"/>
                  </a:schemeClr>
                </a:solidFill>
              </a:rPr>
              <a:t>SaaS</a:t>
            </a:r>
            <a:r>
              <a:rPr lang="en-US" altLang="zh-CN" b="1" dirty="0">
                <a:solidFill>
                  <a:schemeClr val="tx1">
                    <a:lumMod val="75000"/>
                  </a:schemeClr>
                </a:solidFill>
              </a:rPr>
              <a:t>)</a:t>
            </a:r>
          </a:p>
          <a:p>
            <a:pPr marL="363538" lvl="1" indent="0">
              <a:buNone/>
            </a:pPr>
            <a:r>
              <a:rPr lang="en-US" altLang="zh-CN" sz="2400" dirty="0">
                <a:solidFill>
                  <a:schemeClr val="tx1">
                    <a:lumMod val="75000"/>
                  </a:schemeClr>
                </a:solidFill>
              </a:rPr>
              <a:t>is a software licensing and delivery model in which software is licensed on a subscription basis and is centrally hosted.</a:t>
            </a:r>
          </a:p>
          <a:p>
            <a:r>
              <a:rPr lang="en-US" altLang="zh-CN" b="1" dirty="0">
                <a:solidFill>
                  <a:schemeClr val="tx1">
                    <a:lumMod val="75000"/>
                  </a:schemeClr>
                </a:solidFill>
              </a:rPr>
              <a:t>Infrastructure as a Service (</a:t>
            </a:r>
            <a:r>
              <a:rPr lang="en-US" altLang="zh-CN" b="1" dirty="0" err="1">
                <a:solidFill>
                  <a:schemeClr val="tx1">
                    <a:lumMod val="75000"/>
                  </a:schemeClr>
                </a:solidFill>
              </a:rPr>
              <a:t>IaaS</a:t>
            </a:r>
            <a:r>
              <a:rPr lang="en-US" altLang="zh-CN" b="1" dirty="0">
                <a:solidFill>
                  <a:schemeClr val="tx1">
                    <a:lumMod val="75000"/>
                  </a:schemeClr>
                </a:solidFill>
              </a:rPr>
              <a:t>)</a:t>
            </a:r>
          </a:p>
          <a:p>
            <a:pPr marL="363538" lvl="1" indent="0">
              <a:buNone/>
            </a:pPr>
            <a:r>
              <a:rPr lang="en-US" altLang="zh-CN" sz="2400" dirty="0">
                <a:solidFill>
                  <a:schemeClr val="tx1">
                    <a:lumMod val="75000"/>
                  </a:schemeClr>
                </a:solidFill>
              </a:rPr>
              <a:t>Cloud-hosted virtualized machines usually billed on a “pay as you go” basis. Users have full control of the machines but need to install and configure any required middleware and applications themselves.</a:t>
            </a:r>
          </a:p>
          <a:p>
            <a:r>
              <a:rPr lang="en-US" altLang="zh-CN" b="1" dirty="0">
                <a:solidFill>
                  <a:schemeClr val="tx1">
                    <a:lumMod val="75000"/>
                  </a:schemeClr>
                </a:solidFill>
              </a:rPr>
              <a:t>Platform as a service (</a:t>
            </a:r>
            <a:r>
              <a:rPr lang="en-US" altLang="zh-CN" b="1" dirty="0" err="1">
                <a:solidFill>
                  <a:schemeClr val="tx1">
                    <a:lumMod val="75000"/>
                  </a:schemeClr>
                </a:solidFill>
              </a:rPr>
              <a:t>PaaS</a:t>
            </a:r>
            <a:r>
              <a:rPr lang="en-US" altLang="zh-CN" b="1" dirty="0">
                <a:solidFill>
                  <a:schemeClr val="tx1">
                    <a:lumMod val="75000"/>
                  </a:schemeClr>
                </a:solidFill>
              </a:rPr>
              <a:t>)</a:t>
            </a:r>
          </a:p>
          <a:p>
            <a:pPr marL="363538" lvl="1" indent="0">
              <a:buNone/>
            </a:pPr>
            <a:r>
              <a:rPr lang="en-US" altLang="zh-CN" sz="2400" dirty="0" err="1">
                <a:solidFill>
                  <a:schemeClr val="tx1">
                    <a:lumMod val="75000"/>
                  </a:schemeClr>
                </a:solidFill>
              </a:rPr>
              <a:t>PaaS</a:t>
            </a:r>
            <a:r>
              <a:rPr lang="en-US" altLang="zh-CN" sz="2400" dirty="0">
                <a:solidFill>
                  <a:schemeClr val="tx1">
                    <a:lumMod val="75000"/>
                  </a:schemeClr>
                </a:solidFill>
              </a:rPr>
              <a:t> vendors offer a development environment to application developers. The provider typically develops toolkit and standards for development and channels for distribution and payment.</a:t>
            </a:r>
            <a:endParaRPr lang="zh-CN" altLang="en-US" sz="2400" dirty="0">
              <a:solidFill>
                <a:schemeClr val="tx1">
                  <a:lumMod val="75000"/>
                </a:schemeClr>
              </a:solidFill>
            </a:endParaRPr>
          </a:p>
        </p:txBody>
      </p:sp>
    </p:spTree>
    <p:extLst>
      <p:ext uri="{BB962C8B-B14F-4D97-AF65-F5344CB8AC3E}">
        <p14:creationId xmlns:p14="http://schemas.microsoft.com/office/powerpoint/2010/main" val="393745676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0"/>
            <a:ext cx="7886700" cy="1325563"/>
          </a:xfrm>
        </p:spPr>
        <p:txBody>
          <a:bodyPr/>
          <a:lstStyle/>
          <a:p>
            <a:r>
              <a:rPr lang="en-US" altLang="zh-CN" dirty="0" err="1"/>
              <a:t>DevOps</a:t>
            </a:r>
            <a:r>
              <a:rPr lang="en-US" altLang="zh-CN" dirty="0"/>
              <a:t> </a:t>
            </a:r>
            <a:r>
              <a:rPr lang="zh-CN" altLang="en-US" dirty="0"/>
              <a:t>关键术语 （</a:t>
            </a:r>
            <a:r>
              <a:rPr lang="en-US" altLang="zh-CN" dirty="0"/>
              <a:t>3</a:t>
            </a:r>
            <a:r>
              <a:rPr lang="zh-CN" altLang="en-US" dirty="0"/>
              <a:t>）</a:t>
            </a:r>
          </a:p>
        </p:txBody>
      </p:sp>
      <p:sp>
        <p:nvSpPr>
          <p:cNvPr id="3" name="内容占位符 2"/>
          <p:cNvSpPr>
            <a:spLocks noGrp="1"/>
          </p:cNvSpPr>
          <p:nvPr>
            <p:ph idx="1"/>
          </p:nvPr>
        </p:nvSpPr>
        <p:spPr>
          <a:xfrm>
            <a:off x="-72008" y="980728"/>
            <a:ext cx="9324528" cy="6192688"/>
          </a:xfrm>
        </p:spPr>
        <p:txBody>
          <a:bodyPr/>
          <a:lstStyle/>
          <a:p>
            <a:r>
              <a:rPr lang="en-US" altLang="zh-CN" sz="3000" b="1" dirty="0">
                <a:solidFill>
                  <a:schemeClr val="tx1">
                    <a:lumMod val="75000"/>
                  </a:schemeClr>
                </a:solidFill>
              </a:rPr>
              <a:t>Metrics</a:t>
            </a:r>
          </a:p>
          <a:p>
            <a:pPr lvl="1"/>
            <a:r>
              <a:rPr lang="en-US" altLang="zh-CN" b="1" dirty="0">
                <a:solidFill>
                  <a:schemeClr val="tx1">
                    <a:lumMod val="75000"/>
                  </a:schemeClr>
                </a:solidFill>
              </a:rPr>
              <a:t>Deployment frequency</a:t>
            </a:r>
            <a:r>
              <a:rPr lang="en-US" altLang="zh-CN" dirty="0">
                <a:solidFill>
                  <a:schemeClr val="tx1">
                    <a:lumMod val="75000"/>
                  </a:schemeClr>
                </a:solidFill>
              </a:rPr>
              <a:t>	</a:t>
            </a:r>
          </a:p>
          <a:p>
            <a:pPr marL="715962" lvl="2" indent="0">
              <a:buNone/>
            </a:pPr>
            <a:r>
              <a:rPr lang="en-US" altLang="zh-CN" dirty="0">
                <a:solidFill>
                  <a:srgbClr val="FF0000"/>
                </a:solidFill>
              </a:rPr>
              <a:t>how often does your organization deploy code?</a:t>
            </a:r>
          </a:p>
          <a:p>
            <a:pPr lvl="1"/>
            <a:r>
              <a:rPr lang="en-US" altLang="zh-CN" b="1" dirty="0">
                <a:solidFill>
                  <a:schemeClr val="tx1">
                    <a:lumMod val="75000"/>
                  </a:schemeClr>
                </a:solidFill>
              </a:rPr>
              <a:t>Lead time for changes</a:t>
            </a:r>
            <a:r>
              <a:rPr lang="en-US" altLang="zh-CN" dirty="0">
                <a:solidFill>
                  <a:schemeClr val="tx1">
                    <a:lumMod val="75000"/>
                  </a:schemeClr>
                </a:solidFill>
              </a:rPr>
              <a:t>	</a:t>
            </a:r>
          </a:p>
          <a:p>
            <a:pPr marL="715962" lvl="2" indent="0">
              <a:buNone/>
            </a:pPr>
            <a:r>
              <a:rPr lang="en-US" altLang="zh-CN" dirty="0">
                <a:solidFill>
                  <a:srgbClr val="FF0000"/>
                </a:solidFill>
              </a:rPr>
              <a:t>how long does it take to go from code commit to code successfully running in production?</a:t>
            </a:r>
            <a:endParaRPr lang="zh-CN" altLang="en-US" dirty="0">
              <a:solidFill>
                <a:srgbClr val="FF0000"/>
              </a:solidFill>
            </a:endParaRPr>
          </a:p>
          <a:p>
            <a:pPr lvl="1"/>
            <a:r>
              <a:rPr lang="en-US" altLang="zh-CN" b="1" dirty="0">
                <a:solidFill>
                  <a:schemeClr val="tx1">
                    <a:lumMod val="75000"/>
                  </a:schemeClr>
                </a:solidFill>
              </a:rPr>
              <a:t>Mean time to recover (MTTR)</a:t>
            </a:r>
            <a:r>
              <a:rPr lang="en-US" altLang="zh-CN" dirty="0">
                <a:solidFill>
                  <a:schemeClr val="tx1">
                    <a:lumMod val="75000"/>
                  </a:schemeClr>
                </a:solidFill>
              </a:rPr>
              <a:t>	</a:t>
            </a:r>
          </a:p>
          <a:p>
            <a:pPr marL="715962" lvl="2" indent="0">
              <a:buNone/>
            </a:pPr>
            <a:r>
              <a:rPr lang="en-US" altLang="zh-CN" dirty="0">
                <a:solidFill>
                  <a:srgbClr val="FF0000"/>
                </a:solidFill>
              </a:rPr>
              <a:t>how long does it generally take to restore service when a service incident occurs</a:t>
            </a:r>
            <a:endParaRPr lang="zh-CN" altLang="en-US" dirty="0">
              <a:solidFill>
                <a:srgbClr val="FF0000"/>
              </a:solidFill>
            </a:endParaRPr>
          </a:p>
          <a:p>
            <a:pPr lvl="1"/>
            <a:r>
              <a:rPr lang="en-US" altLang="zh-CN" b="1" dirty="0">
                <a:solidFill>
                  <a:schemeClr val="tx1">
                    <a:lumMod val="75000"/>
                  </a:schemeClr>
                </a:solidFill>
              </a:rPr>
              <a:t>Change failure rate</a:t>
            </a:r>
            <a:r>
              <a:rPr lang="en-US" altLang="zh-CN" dirty="0">
                <a:solidFill>
                  <a:schemeClr val="tx1">
                    <a:lumMod val="75000"/>
                  </a:schemeClr>
                </a:solidFill>
              </a:rPr>
              <a:t>	</a:t>
            </a:r>
          </a:p>
          <a:p>
            <a:pPr marL="715962" lvl="2" indent="0">
              <a:buNone/>
            </a:pPr>
            <a:r>
              <a:rPr lang="en-US" altLang="zh-CN" dirty="0">
                <a:solidFill>
                  <a:srgbClr val="FF0000"/>
                </a:solidFill>
              </a:rPr>
              <a:t>what percentage of the changes either result in degraded service or subsequently require remediation?</a:t>
            </a:r>
          </a:p>
          <a:p>
            <a:pPr marL="363538" lvl="1" indent="0">
              <a:buNone/>
            </a:pPr>
            <a:endParaRPr lang="en-US" altLang="zh-CN" dirty="0"/>
          </a:p>
          <a:p>
            <a:endParaRPr lang="zh-CN" altLang="en-US" dirty="0"/>
          </a:p>
        </p:txBody>
      </p:sp>
    </p:spTree>
    <p:extLst>
      <p:ext uri="{BB962C8B-B14F-4D97-AF65-F5344CB8AC3E}">
        <p14:creationId xmlns:p14="http://schemas.microsoft.com/office/powerpoint/2010/main" val="826968596"/>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基本背景</a:t>
            </a:r>
          </a:p>
        </p:txBody>
      </p:sp>
      <p:sp>
        <p:nvSpPr>
          <p:cNvPr id="3" name="内容占位符 2"/>
          <p:cNvSpPr>
            <a:spLocks noGrp="1"/>
          </p:cNvSpPr>
          <p:nvPr>
            <p:ph idx="1"/>
          </p:nvPr>
        </p:nvSpPr>
        <p:spPr>
          <a:xfrm>
            <a:off x="628650" y="1825624"/>
            <a:ext cx="8515350" cy="4915743"/>
          </a:xfrm>
        </p:spPr>
        <p:txBody>
          <a:bodyPr>
            <a:normAutofit fontScale="92500" lnSpcReduction="20000"/>
          </a:bodyPr>
          <a:lstStyle/>
          <a:p>
            <a:r>
              <a:rPr lang="zh-CN" altLang="en-US" b="1" dirty="0">
                <a:solidFill>
                  <a:schemeClr val="tx1">
                    <a:lumMod val="75000"/>
                  </a:schemeClr>
                </a:solidFill>
              </a:rPr>
              <a:t>凤凰项目：一个</a:t>
            </a:r>
            <a:r>
              <a:rPr lang="en-US" altLang="zh-CN" b="1" dirty="0">
                <a:solidFill>
                  <a:schemeClr val="tx1">
                    <a:lumMod val="75000"/>
                  </a:schemeClr>
                </a:solidFill>
              </a:rPr>
              <a:t>IT</a:t>
            </a:r>
            <a:r>
              <a:rPr lang="zh-CN" altLang="en-US" b="1" dirty="0">
                <a:solidFill>
                  <a:schemeClr val="tx1">
                    <a:lumMod val="75000"/>
                  </a:schemeClr>
                </a:solidFill>
              </a:rPr>
              <a:t>运维的传奇故事</a:t>
            </a:r>
          </a:p>
          <a:p>
            <a:pPr marL="363538" lvl="1" indent="0">
              <a:buNone/>
            </a:pPr>
            <a:r>
              <a:rPr lang="en-US" altLang="zh-CN" sz="2000" b="1" dirty="0">
                <a:solidFill>
                  <a:schemeClr val="tx1">
                    <a:lumMod val="75000"/>
                  </a:schemeClr>
                </a:solidFill>
              </a:rPr>
              <a:t>The Phoenix Project</a:t>
            </a:r>
          </a:p>
          <a:p>
            <a:pPr marL="363538" lvl="1" indent="0">
              <a:buNone/>
            </a:pPr>
            <a:r>
              <a:rPr lang="en-US" altLang="zh-CN" sz="2000" b="1" dirty="0">
                <a:solidFill>
                  <a:schemeClr val="tx1">
                    <a:lumMod val="75000"/>
                  </a:schemeClr>
                </a:solidFill>
              </a:rPr>
              <a:t>--A Novel About IT, </a:t>
            </a:r>
            <a:r>
              <a:rPr lang="en-US" altLang="zh-CN" sz="2000" b="1" dirty="0" err="1">
                <a:solidFill>
                  <a:schemeClr val="tx1">
                    <a:lumMod val="75000"/>
                  </a:schemeClr>
                </a:solidFill>
              </a:rPr>
              <a:t>DevOps</a:t>
            </a:r>
            <a:r>
              <a:rPr lang="en-US" altLang="zh-CN" sz="2000" b="1" dirty="0">
                <a:solidFill>
                  <a:schemeClr val="tx1">
                    <a:lumMod val="75000"/>
                  </a:schemeClr>
                </a:solidFill>
              </a:rPr>
              <a:t>, and Helping Your Business Win</a:t>
            </a:r>
            <a:endParaRPr lang="zh-CN" altLang="en-US" sz="2000" b="1" dirty="0">
              <a:solidFill>
                <a:schemeClr val="tx1">
                  <a:lumMod val="75000"/>
                </a:schemeClr>
              </a:solidFill>
            </a:endParaRPr>
          </a:p>
          <a:p>
            <a:r>
              <a:rPr kumimoji="1" lang="zh-CN" altLang="en-US" dirty="0">
                <a:solidFill>
                  <a:schemeClr val="tx1">
                    <a:lumMod val="75000"/>
                  </a:schemeClr>
                </a:solidFill>
              </a:rPr>
              <a:t>故事梗概</a:t>
            </a:r>
          </a:p>
          <a:p>
            <a:pPr marL="363538" lvl="1" indent="0">
              <a:buNone/>
            </a:pPr>
            <a:r>
              <a:rPr kumimoji="1" lang="zh-CN" altLang="en-US" dirty="0">
                <a:solidFill>
                  <a:schemeClr val="tx1">
                    <a:lumMod val="75000"/>
                  </a:schemeClr>
                </a:solidFill>
              </a:rPr>
              <a:t>“</a:t>
            </a:r>
            <a:r>
              <a:rPr kumimoji="1" lang="zh-CN" altLang="en-US" i="1" dirty="0">
                <a:solidFill>
                  <a:schemeClr val="tx1">
                    <a:lumMod val="75000"/>
                  </a:schemeClr>
                </a:solidFill>
              </a:rPr>
              <a:t>本书讲述了一位</a:t>
            </a:r>
            <a:r>
              <a:rPr kumimoji="1" lang="en-US" altLang="zh-CN" i="1" dirty="0">
                <a:solidFill>
                  <a:schemeClr val="tx1">
                    <a:lumMod val="75000"/>
                  </a:schemeClr>
                </a:solidFill>
              </a:rPr>
              <a:t>IT</a:t>
            </a:r>
            <a:r>
              <a:rPr kumimoji="1" lang="zh-CN" altLang="en-US" i="1" dirty="0">
                <a:solidFill>
                  <a:schemeClr val="tx1">
                    <a:lumMod val="75000"/>
                  </a:schemeClr>
                </a:solidFill>
              </a:rPr>
              <a:t>经理临危受命，担任</a:t>
            </a:r>
            <a:r>
              <a:rPr kumimoji="1" lang="en-US" altLang="zh-CN" i="1" dirty="0">
                <a:solidFill>
                  <a:schemeClr val="tx1">
                    <a:lumMod val="75000"/>
                  </a:schemeClr>
                </a:solidFill>
              </a:rPr>
              <a:t>Parts Unlimited</a:t>
            </a:r>
            <a:r>
              <a:rPr kumimoji="1" lang="zh-CN" altLang="en-US" i="1" dirty="0">
                <a:solidFill>
                  <a:schemeClr val="tx1">
                    <a:lumMod val="75000"/>
                  </a:schemeClr>
                </a:solidFill>
              </a:rPr>
              <a:t>集团公司运维副总裁，在未来董事的帮助和自己“三步工作法”理念的支撑下，最终挽救了一家具有悠久历史的汽车配件制造和零售商的故事。小说揭示了管理现代</a:t>
            </a:r>
            <a:r>
              <a:rPr kumimoji="1" lang="en-US" altLang="zh-CN" i="1" dirty="0">
                <a:solidFill>
                  <a:schemeClr val="tx1">
                    <a:lumMod val="75000"/>
                  </a:schemeClr>
                </a:solidFill>
              </a:rPr>
              <a:t>IT</a:t>
            </a:r>
            <a:r>
              <a:rPr kumimoji="1" lang="zh-CN" altLang="en-US" i="1" dirty="0">
                <a:solidFill>
                  <a:schemeClr val="tx1">
                    <a:lumMod val="75000"/>
                  </a:schemeClr>
                </a:solidFill>
              </a:rPr>
              <a:t>组织与管理传统工厂的共通之处，让读者不仅能对如何管理</a:t>
            </a:r>
            <a:r>
              <a:rPr kumimoji="1" lang="en-US" altLang="zh-CN" i="1" dirty="0">
                <a:solidFill>
                  <a:schemeClr val="tx1">
                    <a:lumMod val="75000"/>
                  </a:schemeClr>
                </a:solidFill>
              </a:rPr>
              <a:t>IT</a:t>
            </a:r>
            <a:r>
              <a:rPr kumimoji="1" lang="zh-CN" altLang="en-US" i="1" dirty="0">
                <a:solidFill>
                  <a:schemeClr val="tx1">
                    <a:lumMod val="75000"/>
                  </a:schemeClr>
                </a:solidFill>
              </a:rPr>
              <a:t>组织心领神会，更重要的是将以完全不同于以往的视角来看待自己的工作环境。”</a:t>
            </a:r>
            <a:br>
              <a:rPr kumimoji="1" lang="zh-CN" altLang="en-US" dirty="0"/>
            </a:br>
            <a:endParaRPr kumimoji="1" lang="zh-CN" altLang="en-US" dirty="0"/>
          </a:p>
        </p:txBody>
      </p:sp>
    </p:spTree>
    <p:extLst>
      <p:ext uri="{BB962C8B-B14F-4D97-AF65-F5344CB8AC3E}">
        <p14:creationId xmlns:p14="http://schemas.microsoft.com/office/powerpoint/2010/main" val="756898537"/>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DevOps</a:t>
            </a:r>
            <a:r>
              <a:rPr lang="en-US" altLang="zh-CN" dirty="0"/>
              <a:t> </a:t>
            </a:r>
            <a:r>
              <a:rPr lang="zh-CN" altLang="en-US" dirty="0"/>
              <a:t>关键术语 （</a:t>
            </a:r>
            <a:r>
              <a:rPr lang="en-US" altLang="zh-CN" dirty="0"/>
              <a:t>4</a:t>
            </a:r>
            <a:r>
              <a:rPr lang="zh-CN" altLang="en-US" dirty="0"/>
              <a:t>）</a:t>
            </a:r>
          </a:p>
        </p:txBody>
      </p:sp>
      <p:sp>
        <p:nvSpPr>
          <p:cNvPr id="3" name="内容占位符 2"/>
          <p:cNvSpPr>
            <a:spLocks noGrp="1"/>
          </p:cNvSpPr>
          <p:nvPr>
            <p:ph idx="1"/>
          </p:nvPr>
        </p:nvSpPr>
        <p:spPr/>
        <p:txBody>
          <a:bodyPr>
            <a:normAutofit fontScale="85000" lnSpcReduction="20000"/>
          </a:bodyPr>
          <a:lstStyle/>
          <a:p>
            <a:r>
              <a:rPr lang="en-US" altLang="zh-CN" b="1" dirty="0">
                <a:solidFill>
                  <a:schemeClr val="tx1">
                    <a:lumMod val="75000"/>
                  </a:schemeClr>
                </a:solidFill>
              </a:rPr>
              <a:t>Pipeline </a:t>
            </a:r>
          </a:p>
          <a:p>
            <a:pPr marL="363538" lvl="1" indent="0">
              <a:buNone/>
            </a:pPr>
            <a:r>
              <a:rPr lang="en-US" altLang="zh-CN" sz="2400" dirty="0">
                <a:solidFill>
                  <a:schemeClr val="tx1">
                    <a:lumMod val="75000"/>
                  </a:schemeClr>
                </a:solidFill>
              </a:rPr>
              <a:t>to get application from concept to production, engineers</a:t>
            </a:r>
            <a:r>
              <a:rPr lang="zh-CN" altLang="en-US" sz="2400" dirty="0">
                <a:solidFill>
                  <a:schemeClr val="tx1">
                    <a:lumMod val="75000"/>
                  </a:schemeClr>
                </a:solidFill>
              </a:rPr>
              <a:t> </a:t>
            </a:r>
            <a:r>
              <a:rPr lang="en-US" altLang="zh-CN" sz="2400" dirty="0">
                <a:solidFill>
                  <a:schemeClr val="tx1">
                    <a:lumMod val="75000"/>
                  </a:schemeClr>
                </a:solidFill>
              </a:rPr>
              <a:t>all work through steps that become sequential and eventually routine.</a:t>
            </a:r>
          </a:p>
          <a:p>
            <a:r>
              <a:rPr lang="en-US" altLang="zh-CN" b="1" dirty="0">
                <a:solidFill>
                  <a:schemeClr val="tx1">
                    <a:lumMod val="75000"/>
                  </a:schemeClr>
                </a:solidFill>
              </a:rPr>
              <a:t>Pipeline Orchestration</a:t>
            </a:r>
          </a:p>
          <a:p>
            <a:pPr marL="363538" lvl="1" indent="0">
              <a:buNone/>
            </a:pPr>
            <a:r>
              <a:rPr lang="en-US" altLang="zh-CN" sz="2400" dirty="0">
                <a:solidFill>
                  <a:schemeClr val="tx1">
                    <a:lumMod val="75000"/>
                  </a:schemeClr>
                </a:solidFill>
              </a:rPr>
              <a:t>Tools or products that enable the various automated tasks that make up a Continuous Delivery pipeline to be invoked at the right time. They generally also record the state and output of each of those tasks and visualize the flow of features through the pipeline.</a:t>
            </a:r>
          </a:p>
        </p:txBody>
      </p:sp>
    </p:spTree>
    <p:extLst>
      <p:ext uri="{BB962C8B-B14F-4D97-AF65-F5344CB8AC3E}">
        <p14:creationId xmlns:p14="http://schemas.microsoft.com/office/powerpoint/2010/main" val="3937456764"/>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DevOps</a:t>
            </a:r>
            <a:r>
              <a:rPr lang="en-US" altLang="zh-CN" dirty="0"/>
              <a:t> </a:t>
            </a:r>
            <a:r>
              <a:rPr lang="zh-CN" altLang="en-US" dirty="0"/>
              <a:t>关键术语 （</a:t>
            </a:r>
            <a:r>
              <a:rPr lang="en-US" altLang="zh-CN" dirty="0"/>
              <a:t>5</a:t>
            </a:r>
            <a:r>
              <a:rPr lang="zh-CN" altLang="en-US" dirty="0"/>
              <a:t>）</a:t>
            </a:r>
          </a:p>
        </p:txBody>
      </p:sp>
      <p:sp>
        <p:nvSpPr>
          <p:cNvPr id="3" name="内容占位符 2"/>
          <p:cNvSpPr>
            <a:spLocks noGrp="1"/>
          </p:cNvSpPr>
          <p:nvPr>
            <p:ph idx="1"/>
          </p:nvPr>
        </p:nvSpPr>
        <p:spPr>
          <a:xfrm>
            <a:off x="0" y="1365920"/>
            <a:ext cx="9144000" cy="5492080"/>
          </a:xfrm>
        </p:spPr>
        <p:txBody>
          <a:bodyPr>
            <a:normAutofit fontScale="85000" lnSpcReduction="20000"/>
          </a:bodyPr>
          <a:lstStyle/>
          <a:p>
            <a:r>
              <a:rPr lang="en-US" altLang="zh-CN" b="1" dirty="0">
                <a:solidFill>
                  <a:schemeClr val="tx1">
                    <a:lumMod val="75000"/>
                  </a:schemeClr>
                </a:solidFill>
              </a:rPr>
              <a:t>Container</a:t>
            </a:r>
          </a:p>
          <a:p>
            <a:pPr marL="363538" lvl="1" indent="0">
              <a:buNone/>
            </a:pPr>
            <a:r>
              <a:rPr lang="en-US" altLang="zh-CN" sz="2400" dirty="0">
                <a:solidFill>
                  <a:schemeClr val="tx1">
                    <a:lumMod val="75000"/>
                  </a:schemeClr>
                </a:solidFill>
              </a:rPr>
              <a:t>Containers provide a lightweight alternative to virtual machines and they enable developers to work with identical DEV environments and stacks. They also facilitate </a:t>
            </a:r>
            <a:r>
              <a:rPr lang="en-US" altLang="zh-CN" sz="2400" dirty="0" err="1">
                <a:solidFill>
                  <a:schemeClr val="tx1">
                    <a:lumMod val="75000"/>
                  </a:schemeClr>
                </a:solidFill>
              </a:rPr>
              <a:t>DevOps</a:t>
            </a:r>
            <a:r>
              <a:rPr lang="en-US" altLang="zh-CN" sz="2400" dirty="0">
                <a:solidFill>
                  <a:schemeClr val="tx1">
                    <a:lumMod val="75000"/>
                  </a:schemeClr>
                </a:solidFill>
              </a:rPr>
              <a:t> by encouraging the use of stateless designs. </a:t>
            </a:r>
          </a:p>
          <a:p>
            <a:r>
              <a:rPr lang="en-US" altLang="zh-CN" b="1" dirty="0">
                <a:solidFill>
                  <a:schemeClr val="tx1">
                    <a:lumMod val="75000"/>
                  </a:schemeClr>
                </a:solidFill>
              </a:rPr>
              <a:t> </a:t>
            </a:r>
            <a:r>
              <a:rPr lang="en-US" altLang="zh-CN" b="1" dirty="0" err="1">
                <a:solidFill>
                  <a:schemeClr val="tx1">
                    <a:lumMod val="75000"/>
                  </a:schemeClr>
                </a:solidFill>
              </a:rPr>
              <a:t>Docker</a:t>
            </a:r>
            <a:endParaRPr lang="en-US" altLang="zh-CN" b="1" dirty="0">
              <a:solidFill>
                <a:schemeClr val="tx1">
                  <a:lumMod val="75000"/>
                </a:schemeClr>
              </a:solidFill>
            </a:endParaRPr>
          </a:p>
          <a:p>
            <a:pPr marL="363538" lvl="1" indent="0">
              <a:buNone/>
            </a:pPr>
            <a:r>
              <a:rPr lang="en-US" altLang="zh-CN" sz="2400" dirty="0" err="1">
                <a:solidFill>
                  <a:schemeClr val="tx1">
                    <a:lumMod val="75000"/>
                  </a:schemeClr>
                </a:solidFill>
              </a:rPr>
              <a:t>Docker</a:t>
            </a:r>
            <a:r>
              <a:rPr lang="en-US" altLang="zh-CN" sz="2400" dirty="0">
                <a:solidFill>
                  <a:schemeClr val="tx1">
                    <a:lumMod val="75000"/>
                  </a:schemeClr>
                </a:solidFill>
              </a:rPr>
              <a:t> is an open-source project that automates the deployment of Linux applications inside software containers. Quote of features from </a:t>
            </a:r>
            <a:r>
              <a:rPr lang="en-US" altLang="zh-CN" sz="2400" dirty="0" err="1">
                <a:solidFill>
                  <a:schemeClr val="tx1">
                    <a:lumMod val="75000"/>
                  </a:schemeClr>
                </a:solidFill>
              </a:rPr>
              <a:t>Docker</a:t>
            </a:r>
            <a:r>
              <a:rPr lang="en-US" altLang="zh-CN" sz="2400" dirty="0">
                <a:solidFill>
                  <a:schemeClr val="tx1">
                    <a:lumMod val="75000"/>
                  </a:schemeClr>
                </a:solidFill>
              </a:rPr>
              <a:t> web pages:</a:t>
            </a:r>
          </a:p>
          <a:p>
            <a:pPr marL="363538" lvl="1" indent="0">
              <a:buNone/>
            </a:pPr>
            <a:r>
              <a:rPr lang="en-US" altLang="zh-CN" sz="2000" i="1" dirty="0" err="1">
                <a:solidFill>
                  <a:srgbClr val="FF0000"/>
                </a:solidFill>
              </a:rPr>
              <a:t>Docker</a:t>
            </a:r>
            <a:r>
              <a:rPr lang="en-US" altLang="zh-CN" sz="2000" i="1" dirty="0">
                <a:solidFill>
                  <a:srgbClr val="FF0000"/>
                </a:solidFill>
              </a:rPr>
              <a:t> containers wrap up a piece of software in a complete </a:t>
            </a:r>
            <a:r>
              <a:rPr lang="en-US" altLang="zh-CN" sz="2000" i="1" dirty="0" err="1">
                <a:solidFill>
                  <a:srgbClr val="FF0000"/>
                </a:solidFill>
              </a:rPr>
              <a:t>filesystem</a:t>
            </a:r>
            <a:r>
              <a:rPr lang="en-US" altLang="zh-CN" sz="2000" i="1" dirty="0">
                <a:solidFill>
                  <a:srgbClr val="FF0000"/>
                </a:solidFill>
              </a:rPr>
              <a:t> that contains everything it needs to run: code, runtime, system tools, system libraries – anything you can install on a server. This guarantees that it will always run the same, regardless of the environment it is running in.</a:t>
            </a:r>
          </a:p>
          <a:p>
            <a:pPr marL="363538" lvl="1" indent="0">
              <a:buNone/>
            </a:pPr>
            <a:endParaRPr lang="en-US" altLang="zh-CN" sz="2400" dirty="0"/>
          </a:p>
        </p:txBody>
      </p:sp>
    </p:spTree>
    <p:extLst>
      <p:ext uri="{BB962C8B-B14F-4D97-AF65-F5344CB8AC3E}">
        <p14:creationId xmlns:p14="http://schemas.microsoft.com/office/powerpoint/2010/main" val="2007905771"/>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188640"/>
            <a:ext cx="7886700" cy="1325563"/>
          </a:xfrm>
        </p:spPr>
        <p:txBody>
          <a:bodyPr/>
          <a:lstStyle/>
          <a:p>
            <a:r>
              <a:rPr lang="en-US" altLang="zh-CN" dirty="0" err="1"/>
              <a:t>DevOps</a:t>
            </a:r>
            <a:r>
              <a:rPr lang="en-US" altLang="zh-CN" dirty="0"/>
              <a:t> </a:t>
            </a:r>
            <a:r>
              <a:rPr lang="zh-CN" altLang="en-US" dirty="0"/>
              <a:t>关键术语 （</a:t>
            </a:r>
            <a:r>
              <a:rPr lang="en-US" altLang="zh-CN" dirty="0"/>
              <a:t>6</a:t>
            </a:r>
            <a:r>
              <a:rPr lang="zh-CN" altLang="en-US" dirty="0"/>
              <a:t>）</a:t>
            </a:r>
          </a:p>
        </p:txBody>
      </p:sp>
      <p:sp>
        <p:nvSpPr>
          <p:cNvPr id="3" name="内容占位符 2"/>
          <p:cNvSpPr>
            <a:spLocks noGrp="1"/>
          </p:cNvSpPr>
          <p:nvPr>
            <p:ph idx="1"/>
          </p:nvPr>
        </p:nvSpPr>
        <p:spPr>
          <a:xfrm>
            <a:off x="107504" y="1052736"/>
            <a:ext cx="8579296" cy="5348064"/>
          </a:xfrm>
        </p:spPr>
        <p:txBody>
          <a:bodyPr>
            <a:normAutofit lnSpcReduction="10000"/>
          </a:bodyPr>
          <a:lstStyle/>
          <a:p>
            <a:r>
              <a:rPr lang="en-US" altLang="zh-CN" b="1" dirty="0">
                <a:solidFill>
                  <a:schemeClr val="tx1">
                    <a:lumMod val="75000"/>
                  </a:schemeClr>
                </a:solidFill>
              </a:rPr>
              <a:t> microservices </a:t>
            </a:r>
          </a:p>
          <a:p>
            <a:pPr marL="363538" lvl="1" indent="0">
              <a:buNone/>
            </a:pPr>
            <a:r>
              <a:rPr lang="en-US" altLang="zh-CN" sz="2400" dirty="0">
                <a:solidFill>
                  <a:schemeClr val="tx1">
                    <a:lumMod val="75000"/>
                  </a:schemeClr>
                </a:solidFill>
              </a:rPr>
              <a:t>The term "</a:t>
            </a:r>
            <a:r>
              <a:rPr lang="en-US" altLang="zh-CN" sz="2400" dirty="0" err="1">
                <a:solidFill>
                  <a:schemeClr val="tx1">
                    <a:lumMod val="75000"/>
                  </a:schemeClr>
                </a:solidFill>
              </a:rPr>
              <a:t>Microservice</a:t>
            </a:r>
            <a:r>
              <a:rPr lang="en-US" altLang="zh-CN" sz="2400" dirty="0">
                <a:solidFill>
                  <a:schemeClr val="tx1">
                    <a:lumMod val="75000"/>
                  </a:schemeClr>
                </a:solidFill>
              </a:rPr>
              <a:t> Architecture" has sprung up over the last few years to describe a particular way of designing software applications as suites of independently deployable services. While there is no precise definition of this architectural style, there are certain common characteristics around organization around business capability, automated deployment, intelligence in the endpoints, and decentralized control of languages and data.</a:t>
            </a:r>
            <a:endParaRPr lang="zh-CN" altLang="en-US" sz="2400" b="1" dirty="0">
              <a:solidFill>
                <a:schemeClr val="tx1">
                  <a:lumMod val="75000"/>
                </a:schemeClr>
              </a:solidFill>
            </a:endParaRPr>
          </a:p>
        </p:txBody>
      </p:sp>
    </p:spTree>
    <p:extLst>
      <p:ext uri="{BB962C8B-B14F-4D97-AF65-F5344CB8AC3E}">
        <p14:creationId xmlns:p14="http://schemas.microsoft.com/office/powerpoint/2010/main" val="515530019"/>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116632"/>
            <a:ext cx="7886700" cy="1325563"/>
          </a:xfrm>
        </p:spPr>
        <p:txBody>
          <a:bodyPr/>
          <a:lstStyle/>
          <a:p>
            <a:r>
              <a:rPr lang="en-US" altLang="zh-CN" dirty="0" err="1"/>
              <a:t>DevOps</a:t>
            </a:r>
            <a:r>
              <a:rPr lang="en-US" altLang="zh-CN" dirty="0"/>
              <a:t> </a:t>
            </a:r>
            <a:r>
              <a:rPr lang="zh-CN" altLang="en-US" dirty="0"/>
              <a:t>关键术语 （</a:t>
            </a:r>
            <a:r>
              <a:rPr lang="en-US" altLang="zh-CN" dirty="0"/>
              <a:t>7</a:t>
            </a:r>
            <a:r>
              <a:rPr lang="zh-CN" altLang="en-US" dirty="0"/>
              <a:t>）</a:t>
            </a:r>
          </a:p>
        </p:txBody>
      </p:sp>
      <p:sp>
        <p:nvSpPr>
          <p:cNvPr id="3" name="内容占位符 2"/>
          <p:cNvSpPr>
            <a:spLocks noGrp="1"/>
          </p:cNvSpPr>
          <p:nvPr>
            <p:ph idx="1"/>
          </p:nvPr>
        </p:nvSpPr>
        <p:spPr>
          <a:xfrm>
            <a:off x="0" y="980728"/>
            <a:ext cx="9144000" cy="5760640"/>
          </a:xfrm>
        </p:spPr>
        <p:txBody>
          <a:bodyPr>
            <a:normAutofit fontScale="85000" lnSpcReduction="10000"/>
          </a:bodyPr>
          <a:lstStyle/>
          <a:p>
            <a:r>
              <a:rPr lang="en-US" altLang="zh-CN" b="1" dirty="0">
                <a:solidFill>
                  <a:schemeClr val="tx1">
                    <a:lumMod val="75000"/>
                  </a:schemeClr>
                </a:solidFill>
              </a:rPr>
              <a:t> GIT</a:t>
            </a:r>
          </a:p>
          <a:p>
            <a:pPr marL="363538" lvl="1" indent="0">
              <a:buNone/>
            </a:pPr>
            <a:r>
              <a:rPr lang="en-US" altLang="zh-CN" sz="2400" dirty="0" err="1">
                <a:solidFill>
                  <a:schemeClr val="tx1">
                    <a:lumMod val="75000"/>
                  </a:schemeClr>
                </a:solidFill>
              </a:rPr>
              <a:t>Git</a:t>
            </a:r>
            <a:r>
              <a:rPr lang="en-US" altLang="zh-CN" sz="2400" dirty="0">
                <a:solidFill>
                  <a:schemeClr val="tx1">
                    <a:lumMod val="75000"/>
                  </a:schemeClr>
                </a:solidFill>
              </a:rPr>
              <a:t> is a distributed revision control system with an emphasis on speed, data integrity, and support for distributed, non-linear workflows. </a:t>
            </a:r>
            <a:r>
              <a:rPr lang="en-US" altLang="zh-CN" sz="2400" dirty="0" err="1">
                <a:solidFill>
                  <a:schemeClr val="tx1">
                    <a:lumMod val="75000"/>
                  </a:schemeClr>
                </a:solidFill>
              </a:rPr>
              <a:t>Git</a:t>
            </a:r>
            <a:r>
              <a:rPr lang="en-US" altLang="zh-CN" sz="2400" dirty="0">
                <a:solidFill>
                  <a:schemeClr val="tx1">
                    <a:lumMod val="75000"/>
                  </a:schemeClr>
                </a:solidFill>
              </a:rPr>
              <a:t> was initially designed and developed by Linus Torvalds for Linux kernel development in 2005, and has since become the most widely adopted version control system for software development.</a:t>
            </a:r>
            <a:endParaRPr lang="zh-CN" altLang="en-US" sz="2400" dirty="0">
              <a:solidFill>
                <a:schemeClr val="tx1">
                  <a:lumMod val="75000"/>
                </a:schemeClr>
              </a:solidFill>
            </a:endParaRPr>
          </a:p>
          <a:p>
            <a:pPr marL="363538" lvl="1" indent="-363538">
              <a:buFont typeface="Wingdings" charset="2"/>
              <a:buChar char="l"/>
            </a:pPr>
            <a:r>
              <a:rPr lang="en-US" altLang="zh-CN" sz="3200" b="1" dirty="0" err="1">
                <a:solidFill>
                  <a:schemeClr val="tx1">
                    <a:lumMod val="75000"/>
                  </a:schemeClr>
                </a:solidFill>
                <a:latin typeface="+mn-lt"/>
                <a:cs typeface="+mn-cs"/>
              </a:rPr>
              <a:t>Github</a:t>
            </a:r>
            <a:endParaRPr lang="en-US" altLang="zh-CN" sz="3200" b="1" dirty="0">
              <a:solidFill>
                <a:schemeClr val="tx1">
                  <a:lumMod val="75000"/>
                </a:schemeClr>
              </a:solidFill>
              <a:latin typeface="+mn-lt"/>
              <a:cs typeface="+mn-cs"/>
            </a:endParaRPr>
          </a:p>
          <a:p>
            <a:pPr marL="363538" lvl="1" indent="0">
              <a:buNone/>
            </a:pPr>
            <a:r>
              <a:rPr lang="en-US" altLang="zh-CN" sz="2400" dirty="0" err="1">
                <a:solidFill>
                  <a:schemeClr val="tx1">
                    <a:lumMod val="75000"/>
                  </a:schemeClr>
                </a:solidFill>
              </a:rPr>
              <a:t>GitHub</a:t>
            </a:r>
            <a:r>
              <a:rPr lang="en-US" altLang="zh-CN" sz="2400" dirty="0">
                <a:solidFill>
                  <a:schemeClr val="tx1">
                    <a:lumMod val="75000"/>
                  </a:schemeClr>
                </a:solidFill>
              </a:rPr>
              <a:t> is a web-based </a:t>
            </a:r>
            <a:r>
              <a:rPr lang="en-US" altLang="zh-CN" sz="2400" dirty="0" err="1">
                <a:solidFill>
                  <a:schemeClr val="tx1">
                    <a:lumMod val="75000"/>
                  </a:schemeClr>
                </a:solidFill>
              </a:rPr>
              <a:t>Git</a:t>
            </a:r>
            <a:r>
              <a:rPr lang="en-US" altLang="zh-CN" sz="2400" dirty="0">
                <a:solidFill>
                  <a:schemeClr val="tx1">
                    <a:lumMod val="75000"/>
                  </a:schemeClr>
                </a:solidFill>
              </a:rPr>
              <a:t> repository hosting service, which offers all of the distributed revision control and source code management (SCM) functionality of </a:t>
            </a:r>
            <a:r>
              <a:rPr lang="en-US" altLang="zh-CN" sz="2400" dirty="0" err="1">
                <a:solidFill>
                  <a:schemeClr val="tx1">
                    <a:lumMod val="75000"/>
                  </a:schemeClr>
                </a:solidFill>
              </a:rPr>
              <a:t>Git</a:t>
            </a:r>
            <a:r>
              <a:rPr lang="en-US" altLang="zh-CN" sz="2400" dirty="0">
                <a:solidFill>
                  <a:schemeClr val="tx1">
                    <a:lumMod val="75000"/>
                  </a:schemeClr>
                </a:solidFill>
              </a:rPr>
              <a:t> as well as adding its own features. Unlike </a:t>
            </a:r>
            <a:r>
              <a:rPr lang="en-US" altLang="zh-CN" sz="2400" dirty="0" err="1">
                <a:solidFill>
                  <a:schemeClr val="tx1">
                    <a:lumMod val="75000"/>
                  </a:schemeClr>
                </a:solidFill>
              </a:rPr>
              <a:t>Git</a:t>
            </a:r>
            <a:r>
              <a:rPr lang="en-US" altLang="zh-CN" sz="2400" dirty="0">
                <a:solidFill>
                  <a:schemeClr val="tx1">
                    <a:lumMod val="75000"/>
                  </a:schemeClr>
                </a:solidFill>
              </a:rPr>
              <a:t>, which is strictly a command-line tool, </a:t>
            </a:r>
            <a:r>
              <a:rPr lang="en-US" altLang="zh-CN" sz="2400" dirty="0" err="1">
                <a:solidFill>
                  <a:schemeClr val="tx1">
                    <a:lumMod val="75000"/>
                  </a:schemeClr>
                </a:solidFill>
              </a:rPr>
              <a:t>GitHub</a:t>
            </a:r>
            <a:r>
              <a:rPr lang="en-US" altLang="zh-CN" sz="2400" dirty="0">
                <a:solidFill>
                  <a:schemeClr val="tx1">
                    <a:lumMod val="75000"/>
                  </a:schemeClr>
                </a:solidFill>
              </a:rPr>
              <a:t> provides a web-based graphical interface and desktop as well as mobile integration.</a:t>
            </a:r>
            <a:endParaRPr lang="zh-CN" altLang="en-US" sz="2400" b="1" dirty="0">
              <a:solidFill>
                <a:schemeClr val="tx1">
                  <a:lumMod val="75000"/>
                </a:schemeClr>
              </a:solidFill>
            </a:endParaRPr>
          </a:p>
        </p:txBody>
      </p:sp>
    </p:spTree>
    <p:extLst>
      <p:ext uri="{BB962C8B-B14F-4D97-AF65-F5344CB8AC3E}">
        <p14:creationId xmlns:p14="http://schemas.microsoft.com/office/powerpoint/2010/main" val="2089018456"/>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DevOps</a:t>
            </a:r>
            <a:r>
              <a:rPr lang="en-US" altLang="zh-CN" dirty="0"/>
              <a:t> </a:t>
            </a:r>
            <a:r>
              <a:rPr lang="zh-CN" altLang="en-US" dirty="0"/>
              <a:t>关键术语 （</a:t>
            </a:r>
            <a:r>
              <a:rPr lang="en-US" altLang="zh-CN" dirty="0"/>
              <a:t>8</a:t>
            </a:r>
            <a:r>
              <a:rPr lang="zh-CN" altLang="en-US" dirty="0"/>
              <a:t>）</a:t>
            </a:r>
          </a:p>
        </p:txBody>
      </p:sp>
      <p:sp>
        <p:nvSpPr>
          <p:cNvPr id="3" name="内容占位符 2"/>
          <p:cNvSpPr>
            <a:spLocks noGrp="1"/>
          </p:cNvSpPr>
          <p:nvPr>
            <p:ph idx="1"/>
          </p:nvPr>
        </p:nvSpPr>
        <p:spPr>
          <a:xfrm>
            <a:off x="0" y="1690688"/>
            <a:ext cx="9144000" cy="5050679"/>
          </a:xfrm>
        </p:spPr>
        <p:txBody>
          <a:bodyPr/>
          <a:lstStyle/>
          <a:p>
            <a:r>
              <a:rPr lang="en-US" altLang="zh-CN" b="1" dirty="0">
                <a:solidFill>
                  <a:schemeClr val="tx1">
                    <a:lumMod val="75000"/>
                  </a:schemeClr>
                </a:solidFill>
              </a:rPr>
              <a:t> A/B Testing</a:t>
            </a:r>
          </a:p>
          <a:p>
            <a:pPr marL="363538" lvl="1" indent="0">
              <a:buNone/>
            </a:pPr>
            <a:r>
              <a:rPr lang="en-US" altLang="zh-CN" sz="2400" dirty="0">
                <a:solidFill>
                  <a:schemeClr val="tx1">
                    <a:lumMod val="75000"/>
                  </a:schemeClr>
                </a:solidFill>
              </a:rPr>
              <a:t>A technique in which a new feature, or different variants of a feature, are made available to different sets of users and evaluated by comparing metrics and user behavior.</a:t>
            </a:r>
          </a:p>
          <a:p>
            <a:pPr marL="363538" lvl="1" indent="0">
              <a:buNone/>
            </a:pPr>
            <a:endParaRPr lang="zh-CN" altLang="en-US" sz="2400" b="1" dirty="0">
              <a:solidFill>
                <a:schemeClr val="tx1">
                  <a:lumMod val="75000"/>
                </a:schemeClr>
              </a:solidFill>
            </a:endParaRPr>
          </a:p>
        </p:txBody>
      </p:sp>
    </p:spTree>
    <p:extLst>
      <p:ext uri="{BB962C8B-B14F-4D97-AF65-F5344CB8AC3E}">
        <p14:creationId xmlns:p14="http://schemas.microsoft.com/office/powerpoint/2010/main" val="805750846"/>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Reading List on </a:t>
            </a:r>
            <a:r>
              <a:rPr kumimoji="1" lang="en-US" altLang="zh-CN" dirty="0" err="1"/>
              <a:t>DevOps</a:t>
            </a:r>
            <a:endParaRPr kumimoji="1" lang="zh-CN" altLang="en-US" dirty="0"/>
          </a:p>
        </p:txBody>
      </p:sp>
      <p:sp>
        <p:nvSpPr>
          <p:cNvPr id="3" name="内容占位符 2"/>
          <p:cNvSpPr>
            <a:spLocks noGrp="1"/>
          </p:cNvSpPr>
          <p:nvPr>
            <p:ph idx="1"/>
          </p:nvPr>
        </p:nvSpPr>
        <p:spPr>
          <a:xfrm>
            <a:off x="0" y="1484783"/>
            <a:ext cx="9144000" cy="4916017"/>
          </a:xfrm>
        </p:spPr>
        <p:txBody>
          <a:bodyPr>
            <a:normAutofit/>
          </a:bodyPr>
          <a:lstStyle/>
          <a:p>
            <a:r>
              <a:rPr kumimoji="1" lang="en-US" altLang="zh-CN" sz="2600" dirty="0">
                <a:solidFill>
                  <a:schemeClr val="tx1">
                    <a:lumMod val="75000"/>
                  </a:schemeClr>
                </a:solidFill>
              </a:rPr>
              <a:t>“The Phoenix Project”, </a:t>
            </a:r>
            <a:r>
              <a:rPr lang="en-US" altLang="zh-CN" sz="2600" dirty="0">
                <a:solidFill>
                  <a:schemeClr val="tx1">
                    <a:lumMod val="75000"/>
                  </a:schemeClr>
                </a:solidFill>
              </a:rPr>
              <a:t>Gene Kim, George </a:t>
            </a:r>
            <a:r>
              <a:rPr lang="en-US" altLang="zh-CN" sz="2600" dirty="0" err="1">
                <a:solidFill>
                  <a:schemeClr val="tx1">
                    <a:lumMod val="75000"/>
                  </a:schemeClr>
                </a:solidFill>
              </a:rPr>
              <a:t>Spafford</a:t>
            </a:r>
            <a:r>
              <a:rPr lang="en-US" altLang="zh-CN" sz="2600" dirty="0">
                <a:solidFill>
                  <a:schemeClr val="tx1">
                    <a:lumMod val="75000"/>
                  </a:schemeClr>
                </a:solidFill>
              </a:rPr>
              <a:t>, Kevin Behr </a:t>
            </a:r>
          </a:p>
          <a:p>
            <a:r>
              <a:rPr kumimoji="1" lang="en-US" altLang="zh-CN" sz="2600" dirty="0">
                <a:solidFill>
                  <a:schemeClr val="tx1">
                    <a:lumMod val="75000"/>
                  </a:schemeClr>
                </a:solidFill>
              </a:rPr>
              <a:t>“Continuous Delivery”, </a:t>
            </a:r>
            <a:r>
              <a:rPr kumimoji="1" lang="en-US" altLang="zh-CN" sz="2600" dirty="0" err="1">
                <a:solidFill>
                  <a:schemeClr val="tx1">
                    <a:lumMod val="75000"/>
                  </a:schemeClr>
                </a:solidFill>
              </a:rPr>
              <a:t>Jez</a:t>
            </a:r>
            <a:r>
              <a:rPr kumimoji="1" lang="en-US" altLang="zh-CN" sz="2600" dirty="0">
                <a:solidFill>
                  <a:schemeClr val="tx1">
                    <a:lumMod val="75000"/>
                  </a:schemeClr>
                </a:solidFill>
              </a:rPr>
              <a:t> Humble and David Farley</a:t>
            </a:r>
          </a:p>
          <a:p>
            <a:r>
              <a:rPr kumimoji="1" lang="en-US" altLang="zh-CN" sz="2600" dirty="0">
                <a:solidFill>
                  <a:schemeClr val="tx1">
                    <a:lumMod val="75000"/>
                  </a:schemeClr>
                </a:solidFill>
              </a:rPr>
              <a:t>“Release It!”, Michael </a:t>
            </a:r>
            <a:r>
              <a:rPr kumimoji="1" lang="en-US" altLang="zh-CN" sz="2600" dirty="0" err="1">
                <a:solidFill>
                  <a:schemeClr val="tx1">
                    <a:lumMod val="75000"/>
                  </a:schemeClr>
                </a:solidFill>
              </a:rPr>
              <a:t>Nygard</a:t>
            </a:r>
            <a:r>
              <a:rPr kumimoji="1" lang="en-US" altLang="zh-CN" sz="2600" dirty="0">
                <a:solidFill>
                  <a:schemeClr val="tx1">
                    <a:lumMod val="75000"/>
                  </a:schemeClr>
                </a:solidFill>
              </a:rPr>
              <a:t> </a:t>
            </a:r>
          </a:p>
          <a:p>
            <a:r>
              <a:rPr kumimoji="1" lang="en-US" altLang="zh-CN" sz="2600" dirty="0">
                <a:solidFill>
                  <a:schemeClr val="tx1">
                    <a:lumMod val="75000"/>
                  </a:schemeClr>
                </a:solidFill>
              </a:rPr>
              <a:t>“Lean Software Development”, Mary and Tom </a:t>
            </a:r>
            <a:r>
              <a:rPr kumimoji="1" lang="en-US" altLang="zh-CN" sz="2600" dirty="0" err="1">
                <a:solidFill>
                  <a:schemeClr val="tx1">
                    <a:lumMod val="75000"/>
                  </a:schemeClr>
                </a:solidFill>
              </a:rPr>
              <a:t>Poppendieck</a:t>
            </a:r>
            <a:endParaRPr kumimoji="1" lang="en-US" altLang="zh-CN" sz="2600" dirty="0">
              <a:solidFill>
                <a:schemeClr val="tx1">
                  <a:lumMod val="75000"/>
                </a:schemeClr>
              </a:solidFill>
            </a:endParaRPr>
          </a:p>
          <a:p>
            <a:r>
              <a:rPr kumimoji="1" lang="en-US" altLang="zh-CN" sz="2600" dirty="0">
                <a:solidFill>
                  <a:schemeClr val="tx1">
                    <a:lumMod val="75000"/>
                  </a:schemeClr>
                </a:solidFill>
              </a:rPr>
              <a:t>“20XX State of DevOps Report” puppet labs, IT Revolution</a:t>
            </a:r>
          </a:p>
          <a:p>
            <a:endParaRPr kumimoji="1" lang="zh-CN" altLang="en-US" sz="2600" dirty="0">
              <a:solidFill>
                <a:schemeClr val="tx1">
                  <a:lumMod val="75000"/>
                </a:schemeClr>
              </a:solidFill>
            </a:endParaRPr>
          </a:p>
        </p:txBody>
      </p:sp>
    </p:spTree>
    <p:extLst>
      <p:ext uri="{BB962C8B-B14F-4D97-AF65-F5344CB8AC3E}">
        <p14:creationId xmlns:p14="http://schemas.microsoft.com/office/powerpoint/2010/main" val="1143195511"/>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场景和人物</a:t>
            </a:r>
          </a:p>
        </p:txBody>
      </p:sp>
      <p:sp>
        <p:nvSpPr>
          <p:cNvPr id="3" name="内容占位符 2"/>
          <p:cNvSpPr>
            <a:spLocks noGrp="1"/>
          </p:cNvSpPr>
          <p:nvPr>
            <p:ph idx="1"/>
          </p:nvPr>
        </p:nvSpPr>
        <p:spPr>
          <a:xfrm>
            <a:off x="304800" y="1340768"/>
            <a:ext cx="8382000" cy="5688632"/>
          </a:xfrm>
        </p:spPr>
        <p:txBody>
          <a:bodyPr>
            <a:normAutofit lnSpcReduction="10000"/>
          </a:bodyPr>
          <a:lstStyle/>
          <a:p>
            <a:r>
              <a:rPr kumimoji="1" lang="en-US" altLang="zh-CN" dirty="0">
                <a:solidFill>
                  <a:schemeClr val="tx1">
                    <a:lumMod val="75000"/>
                  </a:schemeClr>
                </a:solidFill>
              </a:rPr>
              <a:t>Parts</a:t>
            </a:r>
            <a:r>
              <a:rPr kumimoji="1" lang="zh-CN" altLang="en-US" dirty="0">
                <a:solidFill>
                  <a:schemeClr val="tx1">
                    <a:lumMod val="75000"/>
                  </a:schemeClr>
                </a:solidFill>
              </a:rPr>
              <a:t> </a:t>
            </a:r>
            <a:r>
              <a:rPr kumimoji="1" lang="en-US" altLang="zh-CN" dirty="0">
                <a:solidFill>
                  <a:schemeClr val="tx1">
                    <a:lumMod val="75000"/>
                  </a:schemeClr>
                </a:solidFill>
              </a:rPr>
              <a:t>Unlimited</a:t>
            </a:r>
          </a:p>
          <a:p>
            <a:pPr lvl="1"/>
            <a:r>
              <a:rPr kumimoji="1" lang="zh-CN" altLang="en-US" dirty="0">
                <a:solidFill>
                  <a:schemeClr val="tx1">
                    <a:lumMod val="75000"/>
                  </a:schemeClr>
                </a:solidFill>
              </a:rPr>
              <a:t>汽车零部件制造和零售商，有专门的</a:t>
            </a:r>
            <a:r>
              <a:rPr kumimoji="1" lang="en-US" altLang="zh-CN" dirty="0">
                <a:solidFill>
                  <a:schemeClr val="tx1">
                    <a:lumMod val="75000"/>
                  </a:schemeClr>
                </a:solidFill>
              </a:rPr>
              <a:t>IT</a:t>
            </a:r>
            <a:r>
              <a:rPr kumimoji="1" lang="zh-CN" altLang="en-US" dirty="0">
                <a:solidFill>
                  <a:schemeClr val="tx1">
                    <a:lumMod val="75000"/>
                  </a:schemeClr>
                </a:solidFill>
              </a:rPr>
              <a:t>部门</a:t>
            </a:r>
          </a:p>
          <a:p>
            <a:r>
              <a:rPr kumimoji="1" lang="zh-CN" altLang="en-US" dirty="0">
                <a:solidFill>
                  <a:schemeClr val="tx1">
                    <a:lumMod val="75000"/>
                  </a:schemeClr>
                </a:solidFill>
              </a:rPr>
              <a:t>关键人物</a:t>
            </a:r>
          </a:p>
          <a:p>
            <a:pPr lvl="1"/>
            <a:r>
              <a:rPr kumimoji="1" lang="en-US" altLang="zh-CN" dirty="0">
                <a:solidFill>
                  <a:schemeClr val="tx1">
                    <a:lumMod val="75000"/>
                  </a:schemeClr>
                </a:solidFill>
              </a:rPr>
              <a:t>Bill</a:t>
            </a:r>
            <a:r>
              <a:rPr kumimoji="1" lang="zh-CN" altLang="en-US" dirty="0">
                <a:solidFill>
                  <a:schemeClr val="tx1">
                    <a:lumMod val="75000"/>
                  </a:schemeClr>
                </a:solidFill>
              </a:rPr>
              <a:t> 主人公，原来</a:t>
            </a:r>
            <a:r>
              <a:rPr kumimoji="1" lang="en-US" altLang="zh-CN" dirty="0">
                <a:solidFill>
                  <a:schemeClr val="tx1">
                    <a:lumMod val="75000"/>
                  </a:schemeClr>
                </a:solidFill>
              </a:rPr>
              <a:t>IT</a:t>
            </a:r>
            <a:r>
              <a:rPr kumimoji="1" lang="zh-CN" altLang="en-US" dirty="0">
                <a:solidFill>
                  <a:schemeClr val="tx1">
                    <a:lumMod val="75000"/>
                  </a:schemeClr>
                </a:solidFill>
              </a:rPr>
              <a:t>负责人，现在的运维副总裁</a:t>
            </a:r>
          </a:p>
          <a:p>
            <a:pPr lvl="1"/>
            <a:r>
              <a:rPr kumimoji="1" lang="en-US" altLang="zh-CN" dirty="0">
                <a:solidFill>
                  <a:schemeClr val="tx1">
                    <a:lumMod val="75000"/>
                  </a:schemeClr>
                </a:solidFill>
              </a:rPr>
              <a:t>Steve</a:t>
            </a:r>
            <a:r>
              <a:rPr kumimoji="1" lang="zh-CN" altLang="en-US" dirty="0">
                <a:solidFill>
                  <a:schemeClr val="tx1">
                    <a:lumMod val="75000"/>
                  </a:schemeClr>
                </a:solidFill>
              </a:rPr>
              <a:t> 公司</a:t>
            </a:r>
            <a:r>
              <a:rPr kumimoji="1" lang="en-US" altLang="zh-CN" dirty="0">
                <a:solidFill>
                  <a:schemeClr val="tx1">
                    <a:lumMod val="75000"/>
                  </a:schemeClr>
                </a:solidFill>
              </a:rPr>
              <a:t>CEO</a:t>
            </a:r>
            <a:endParaRPr kumimoji="1" lang="zh-CN" altLang="en-US" dirty="0">
              <a:solidFill>
                <a:schemeClr val="tx1">
                  <a:lumMod val="75000"/>
                </a:schemeClr>
              </a:solidFill>
            </a:endParaRPr>
          </a:p>
          <a:p>
            <a:pPr lvl="1"/>
            <a:r>
              <a:rPr kumimoji="1" lang="en-US" altLang="zh-CN" dirty="0">
                <a:solidFill>
                  <a:schemeClr val="tx1">
                    <a:lumMod val="75000"/>
                  </a:schemeClr>
                </a:solidFill>
              </a:rPr>
              <a:t>Sarah</a:t>
            </a:r>
            <a:r>
              <a:rPr kumimoji="1" lang="zh-CN" altLang="en-US" dirty="0">
                <a:solidFill>
                  <a:schemeClr val="tx1">
                    <a:lumMod val="75000"/>
                  </a:schemeClr>
                </a:solidFill>
              </a:rPr>
              <a:t> 零售部门负责人</a:t>
            </a:r>
          </a:p>
          <a:p>
            <a:pPr lvl="1"/>
            <a:r>
              <a:rPr kumimoji="1" lang="en-US" altLang="zh-CN" dirty="0">
                <a:solidFill>
                  <a:schemeClr val="tx1">
                    <a:lumMod val="75000"/>
                  </a:schemeClr>
                </a:solidFill>
              </a:rPr>
              <a:t>Chris</a:t>
            </a:r>
            <a:r>
              <a:rPr kumimoji="1" lang="zh-CN" altLang="en-US" dirty="0">
                <a:solidFill>
                  <a:schemeClr val="tx1">
                    <a:lumMod val="75000"/>
                  </a:schemeClr>
                </a:solidFill>
              </a:rPr>
              <a:t> 开发部门负责人</a:t>
            </a:r>
          </a:p>
          <a:p>
            <a:pPr lvl="1"/>
            <a:r>
              <a:rPr kumimoji="1" lang="en-US" altLang="zh-CN" dirty="0">
                <a:solidFill>
                  <a:schemeClr val="tx1">
                    <a:lumMod val="75000"/>
                  </a:schemeClr>
                </a:solidFill>
              </a:rPr>
              <a:t>Brent</a:t>
            </a:r>
            <a:r>
              <a:rPr kumimoji="1" lang="zh-CN" altLang="en-US" dirty="0">
                <a:solidFill>
                  <a:schemeClr val="tx1">
                    <a:lumMod val="75000"/>
                  </a:schemeClr>
                </a:solidFill>
              </a:rPr>
              <a:t> 资深工程师</a:t>
            </a:r>
          </a:p>
          <a:p>
            <a:r>
              <a:rPr kumimoji="1" lang="zh-CN" altLang="en-US" dirty="0">
                <a:solidFill>
                  <a:schemeClr val="tx1">
                    <a:lumMod val="75000"/>
                  </a:schemeClr>
                </a:solidFill>
              </a:rPr>
              <a:t>凤凰项目</a:t>
            </a:r>
            <a:r>
              <a:rPr kumimoji="1" lang="en-US" altLang="zh-CN" dirty="0">
                <a:solidFill>
                  <a:schemeClr val="tx1">
                    <a:lumMod val="75000"/>
                  </a:schemeClr>
                </a:solidFill>
              </a:rPr>
              <a:t>——The Phoenix Project</a:t>
            </a:r>
            <a:r>
              <a:rPr kumimoji="1" lang="zh-CN" altLang="en-US" dirty="0">
                <a:solidFill>
                  <a:schemeClr val="tx1">
                    <a:lumMod val="75000"/>
                  </a:schemeClr>
                </a:solidFill>
              </a:rPr>
              <a:t>，一个整合零售管理、库存管理等的系统，公司存活的希望所在</a:t>
            </a:r>
          </a:p>
        </p:txBody>
      </p:sp>
    </p:spTree>
    <p:extLst>
      <p:ext uri="{BB962C8B-B14F-4D97-AF65-F5344CB8AC3E}">
        <p14:creationId xmlns:p14="http://schemas.microsoft.com/office/powerpoint/2010/main" val="114723506"/>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面临的问题</a:t>
            </a:r>
          </a:p>
        </p:txBody>
      </p:sp>
      <p:sp>
        <p:nvSpPr>
          <p:cNvPr id="3" name="内容占位符 2"/>
          <p:cNvSpPr>
            <a:spLocks noGrp="1"/>
          </p:cNvSpPr>
          <p:nvPr>
            <p:ph idx="1"/>
          </p:nvPr>
        </p:nvSpPr>
        <p:spPr>
          <a:xfrm>
            <a:off x="179512" y="1340768"/>
            <a:ext cx="8335838" cy="4836195"/>
          </a:xfrm>
        </p:spPr>
        <p:txBody>
          <a:bodyPr>
            <a:normAutofit/>
          </a:bodyPr>
          <a:lstStyle/>
          <a:p>
            <a:r>
              <a:rPr lang="zh-CN" altLang="en-US" dirty="0">
                <a:solidFill>
                  <a:schemeClr val="tx1">
                    <a:lumMod val="75000"/>
                  </a:schemeClr>
                </a:solidFill>
              </a:rPr>
              <a:t>外部竞争</a:t>
            </a:r>
          </a:p>
          <a:p>
            <a:pPr lvl="1"/>
            <a:r>
              <a:rPr lang="zh-CN" altLang="en-US" dirty="0">
                <a:solidFill>
                  <a:schemeClr val="tx1">
                    <a:lumMod val="75000"/>
                  </a:schemeClr>
                </a:solidFill>
              </a:rPr>
              <a:t>竞争对手的冲击</a:t>
            </a:r>
          </a:p>
          <a:p>
            <a:r>
              <a:rPr lang="zh-CN" altLang="en-US" dirty="0">
                <a:solidFill>
                  <a:schemeClr val="tx1">
                    <a:lumMod val="75000"/>
                  </a:schemeClr>
                </a:solidFill>
              </a:rPr>
              <a:t>内部混乱和争斗</a:t>
            </a:r>
          </a:p>
          <a:p>
            <a:pPr lvl="1"/>
            <a:r>
              <a:rPr lang="zh-CN" altLang="en-US" dirty="0">
                <a:solidFill>
                  <a:schemeClr val="tx1">
                    <a:lumMod val="75000"/>
                  </a:schemeClr>
                </a:solidFill>
              </a:rPr>
              <a:t>薪资系统、库存管理系统的混乱</a:t>
            </a:r>
          </a:p>
          <a:p>
            <a:pPr lvl="1"/>
            <a:r>
              <a:rPr lang="zh-CN" altLang="en-US" dirty="0">
                <a:solidFill>
                  <a:schemeClr val="tx1">
                    <a:lumMod val="75000"/>
                  </a:schemeClr>
                </a:solidFill>
              </a:rPr>
              <a:t>开发和运维之间的矛盾</a:t>
            </a:r>
          </a:p>
          <a:p>
            <a:pPr lvl="1"/>
            <a:r>
              <a:rPr lang="zh-CN" altLang="en-US" dirty="0">
                <a:solidFill>
                  <a:schemeClr val="tx1">
                    <a:lumMod val="75000"/>
                  </a:schemeClr>
                </a:solidFill>
              </a:rPr>
              <a:t>安全部门和运维之间的矛盾</a:t>
            </a:r>
          </a:p>
          <a:p>
            <a:pPr lvl="1"/>
            <a:r>
              <a:rPr lang="zh-CN" altLang="en-US" dirty="0">
                <a:solidFill>
                  <a:schemeClr val="tx1">
                    <a:lumMod val="75000"/>
                  </a:schemeClr>
                </a:solidFill>
              </a:rPr>
              <a:t>大量工作积压</a:t>
            </a:r>
            <a:r>
              <a:rPr lang="en-US" altLang="zh-CN" dirty="0">
                <a:solidFill>
                  <a:schemeClr val="tx1">
                    <a:lumMod val="75000"/>
                  </a:schemeClr>
                </a:solidFill>
              </a:rPr>
              <a:t>——</a:t>
            </a:r>
            <a:r>
              <a:rPr lang="zh-CN" altLang="en-US" dirty="0">
                <a:solidFill>
                  <a:schemeClr val="tx1">
                    <a:lumMod val="75000"/>
                  </a:schemeClr>
                </a:solidFill>
              </a:rPr>
              <a:t>人员瓶颈</a:t>
            </a:r>
          </a:p>
          <a:p>
            <a:pPr lvl="1"/>
            <a:r>
              <a:rPr lang="zh-CN" altLang="en-US" dirty="0">
                <a:solidFill>
                  <a:schemeClr val="tx1">
                    <a:lumMod val="75000"/>
                  </a:schemeClr>
                </a:solidFill>
              </a:rPr>
              <a:t>权力斗争、资源竞争</a:t>
            </a:r>
          </a:p>
          <a:p>
            <a:endParaRPr lang="zh-CN" altLang="en-US" dirty="0"/>
          </a:p>
        </p:txBody>
      </p:sp>
    </p:spTree>
    <p:extLst>
      <p:ext uri="{BB962C8B-B14F-4D97-AF65-F5344CB8AC3E}">
        <p14:creationId xmlns:p14="http://schemas.microsoft.com/office/powerpoint/2010/main" val="301373537"/>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一些措施</a:t>
            </a:r>
          </a:p>
        </p:txBody>
      </p:sp>
      <p:sp>
        <p:nvSpPr>
          <p:cNvPr id="3" name="内容占位符 2"/>
          <p:cNvSpPr>
            <a:spLocks noGrp="1"/>
          </p:cNvSpPr>
          <p:nvPr>
            <p:ph idx="1"/>
          </p:nvPr>
        </p:nvSpPr>
        <p:spPr/>
        <p:txBody>
          <a:bodyPr/>
          <a:lstStyle/>
          <a:p>
            <a:r>
              <a:rPr kumimoji="1" lang="zh-CN" altLang="en-US" dirty="0">
                <a:solidFill>
                  <a:schemeClr val="tx1">
                    <a:lumMod val="75000"/>
                  </a:schemeClr>
                </a:solidFill>
              </a:rPr>
              <a:t>变更可视化</a:t>
            </a:r>
          </a:p>
          <a:p>
            <a:pPr lvl="1"/>
            <a:r>
              <a:rPr kumimoji="1" lang="zh-CN" altLang="en-US" dirty="0">
                <a:solidFill>
                  <a:schemeClr val="tx1">
                    <a:lumMod val="75000"/>
                  </a:schemeClr>
                </a:solidFill>
              </a:rPr>
              <a:t>工具导入和过程落实的问题（看板）</a:t>
            </a:r>
          </a:p>
          <a:p>
            <a:r>
              <a:rPr kumimoji="1" lang="zh-CN" altLang="en-US" dirty="0">
                <a:solidFill>
                  <a:schemeClr val="tx1">
                    <a:lumMod val="75000"/>
                  </a:schemeClr>
                </a:solidFill>
              </a:rPr>
              <a:t>解放资源约束</a:t>
            </a:r>
          </a:p>
          <a:p>
            <a:pPr lvl="1"/>
            <a:r>
              <a:rPr kumimoji="1" lang="en-US" altLang="zh-CN" dirty="0">
                <a:solidFill>
                  <a:schemeClr val="tx1">
                    <a:lumMod val="75000"/>
                  </a:schemeClr>
                </a:solidFill>
              </a:rPr>
              <a:t>Brent</a:t>
            </a:r>
            <a:r>
              <a:rPr kumimoji="1" lang="zh-CN" altLang="en-US" dirty="0">
                <a:solidFill>
                  <a:schemeClr val="tx1">
                    <a:lumMod val="75000"/>
                  </a:schemeClr>
                </a:solidFill>
              </a:rPr>
              <a:t>的问题</a:t>
            </a:r>
            <a:r>
              <a:rPr kumimoji="1" lang="en-US" altLang="zh-CN" dirty="0">
                <a:solidFill>
                  <a:schemeClr val="tx1">
                    <a:lumMod val="75000"/>
                  </a:schemeClr>
                </a:solidFill>
              </a:rPr>
              <a:t>——</a:t>
            </a:r>
            <a:r>
              <a:rPr kumimoji="1" lang="zh-CN" altLang="en-US" dirty="0">
                <a:solidFill>
                  <a:schemeClr val="tx1">
                    <a:lumMod val="75000"/>
                  </a:schemeClr>
                </a:solidFill>
              </a:rPr>
              <a:t>保护、共享和容忍</a:t>
            </a:r>
          </a:p>
          <a:p>
            <a:r>
              <a:rPr kumimoji="1" lang="zh-CN" altLang="en-US" dirty="0">
                <a:solidFill>
                  <a:schemeClr val="tx1">
                    <a:lumMod val="75000"/>
                  </a:schemeClr>
                </a:solidFill>
              </a:rPr>
              <a:t>安全审计</a:t>
            </a:r>
          </a:p>
          <a:p>
            <a:pPr lvl="1"/>
            <a:r>
              <a:rPr kumimoji="1" lang="zh-CN" altLang="en-US" dirty="0">
                <a:solidFill>
                  <a:schemeClr val="tx1">
                    <a:lumMod val="75000"/>
                  </a:schemeClr>
                </a:solidFill>
              </a:rPr>
              <a:t>角色转变</a:t>
            </a:r>
            <a:r>
              <a:rPr kumimoji="1" lang="en-US" altLang="zh-CN" dirty="0">
                <a:solidFill>
                  <a:schemeClr val="tx1">
                    <a:lumMod val="75000"/>
                  </a:schemeClr>
                </a:solidFill>
              </a:rPr>
              <a:t>——</a:t>
            </a:r>
            <a:r>
              <a:rPr kumimoji="1" lang="zh-CN" altLang="en-US" dirty="0">
                <a:solidFill>
                  <a:schemeClr val="tx1">
                    <a:lumMod val="75000"/>
                  </a:schemeClr>
                </a:solidFill>
              </a:rPr>
              <a:t>共同目标</a:t>
            </a:r>
          </a:p>
          <a:p>
            <a:r>
              <a:rPr kumimoji="1" lang="zh-CN" altLang="en-US" dirty="0">
                <a:solidFill>
                  <a:schemeClr val="tx1">
                    <a:lumMod val="75000"/>
                  </a:schemeClr>
                </a:solidFill>
              </a:rPr>
              <a:t>运维自动化</a:t>
            </a:r>
          </a:p>
        </p:txBody>
      </p:sp>
    </p:spTree>
    <p:extLst>
      <p:ext uri="{BB962C8B-B14F-4D97-AF65-F5344CB8AC3E}">
        <p14:creationId xmlns:p14="http://schemas.microsoft.com/office/powerpoint/2010/main" val="613932652"/>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12964"/>
            <a:ext cx="7886700" cy="1325563"/>
          </a:xfrm>
        </p:spPr>
        <p:txBody>
          <a:bodyPr/>
          <a:lstStyle/>
          <a:p>
            <a:r>
              <a:rPr kumimoji="1" lang="en-US" altLang="zh-CN" dirty="0"/>
              <a:t>The Three Ways— The First Way</a:t>
            </a:r>
            <a:endParaRPr kumimoji="1" lang="zh-CN" altLang="en-US" dirty="0"/>
          </a:p>
        </p:txBody>
      </p:sp>
      <p:sp>
        <p:nvSpPr>
          <p:cNvPr id="3" name="内容占位符 2"/>
          <p:cNvSpPr>
            <a:spLocks noGrp="1"/>
          </p:cNvSpPr>
          <p:nvPr>
            <p:ph idx="1"/>
          </p:nvPr>
        </p:nvSpPr>
        <p:spPr>
          <a:xfrm>
            <a:off x="15802" y="980727"/>
            <a:ext cx="4709526" cy="5760641"/>
          </a:xfrm>
        </p:spPr>
        <p:txBody>
          <a:bodyPr>
            <a:normAutofit fontScale="92500" lnSpcReduction="20000"/>
          </a:bodyPr>
          <a:lstStyle/>
          <a:p>
            <a:r>
              <a:rPr kumimoji="1" lang="zh-CN" altLang="en-US" sz="2400" dirty="0">
                <a:solidFill>
                  <a:schemeClr val="tx1">
                    <a:lumMod val="75000"/>
                  </a:schemeClr>
                </a:solidFill>
              </a:rPr>
              <a:t>概念</a:t>
            </a:r>
            <a:endParaRPr kumimoji="1" lang="en-US" altLang="zh-CN" sz="2400" dirty="0">
              <a:solidFill>
                <a:schemeClr val="tx1">
                  <a:lumMod val="75000"/>
                </a:schemeClr>
              </a:solidFill>
            </a:endParaRPr>
          </a:p>
          <a:p>
            <a:pPr lvl="1"/>
            <a:r>
              <a:rPr kumimoji="1" lang="zh-CN" altLang="en-US" sz="2400" dirty="0">
                <a:solidFill>
                  <a:schemeClr val="tx1">
                    <a:lumMod val="75000"/>
                  </a:schemeClr>
                </a:solidFill>
              </a:rPr>
              <a:t>充分理解工作流（开发</a:t>
            </a:r>
            <a:r>
              <a:rPr kumimoji="1" lang="en-US" altLang="zh-CN" sz="2400" dirty="0">
                <a:solidFill>
                  <a:schemeClr val="tx1">
                    <a:lumMod val="75000"/>
                  </a:schemeClr>
                </a:solidFill>
              </a:rPr>
              <a:t>-</a:t>
            </a:r>
            <a:r>
              <a:rPr kumimoji="1" lang="zh-CN" altLang="en-US" sz="2400" dirty="0">
                <a:solidFill>
                  <a:schemeClr val="tx1">
                    <a:lumMod val="75000"/>
                  </a:schemeClr>
                </a:solidFill>
              </a:rPr>
              <a:t>运维</a:t>
            </a:r>
            <a:r>
              <a:rPr kumimoji="1" lang="en-US" altLang="zh-CN" sz="2400" dirty="0">
                <a:solidFill>
                  <a:schemeClr val="tx1">
                    <a:lumMod val="75000"/>
                  </a:schemeClr>
                </a:solidFill>
              </a:rPr>
              <a:t>-</a:t>
            </a:r>
            <a:r>
              <a:rPr kumimoji="1" lang="zh-CN" altLang="en-US" sz="2400" dirty="0">
                <a:solidFill>
                  <a:schemeClr val="tx1">
                    <a:lumMod val="75000"/>
                  </a:schemeClr>
                </a:solidFill>
              </a:rPr>
              <a:t>客户）</a:t>
            </a:r>
          </a:p>
          <a:p>
            <a:pPr lvl="1"/>
            <a:r>
              <a:rPr kumimoji="1" lang="zh-CN" altLang="en-US" sz="2400" dirty="0">
                <a:solidFill>
                  <a:schemeClr val="tx1">
                    <a:lumMod val="75000"/>
                  </a:schemeClr>
                </a:solidFill>
              </a:rPr>
              <a:t>流量最大化（小批量、缩小任务间隔、缺陷控制）</a:t>
            </a:r>
          </a:p>
          <a:p>
            <a:pPr lvl="1"/>
            <a:r>
              <a:rPr kumimoji="1" lang="zh-CN" altLang="en-US" sz="2400" dirty="0">
                <a:solidFill>
                  <a:schemeClr val="tx1">
                    <a:lumMod val="75000"/>
                  </a:schemeClr>
                </a:solidFill>
              </a:rPr>
              <a:t>不断为了整体目标的实现而优化工作流</a:t>
            </a:r>
            <a:endParaRPr kumimoji="1" lang="en-US" altLang="zh-CN" sz="2400" dirty="0">
              <a:solidFill>
                <a:schemeClr val="tx1">
                  <a:lumMod val="75000"/>
                </a:schemeClr>
              </a:solidFill>
            </a:endParaRPr>
          </a:p>
          <a:p>
            <a:r>
              <a:rPr kumimoji="1" lang="zh-CN" altLang="en-US" sz="2400" dirty="0">
                <a:solidFill>
                  <a:schemeClr val="tx1">
                    <a:lumMod val="75000"/>
                  </a:schemeClr>
                </a:solidFill>
              </a:rPr>
              <a:t>部分关键实践和方法</a:t>
            </a:r>
          </a:p>
          <a:p>
            <a:pPr lvl="1"/>
            <a:r>
              <a:rPr kumimoji="1" lang="zh-CN" altLang="en-US" sz="2400" dirty="0">
                <a:solidFill>
                  <a:schemeClr val="tx1">
                    <a:lumMod val="75000"/>
                  </a:schemeClr>
                </a:solidFill>
              </a:rPr>
              <a:t>持续构建、集成以及交付；</a:t>
            </a:r>
          </a:p>
          <a:p>
            <a:pPr lvl="1"/>
            <a:r>
              <a:rPr kumimoji="1" lang="zh-CN" altLang="en-US" sz="2400" dirty="0">
                <a:solidFill>
                  <a:schemeClr val="tx1">
                    <a:lumMod val="75000"/>
                  </a:schemeClr>
                </a:solidFill>
              </a:rPr>
              <a:t>按需创建环境；</a:t>
            </a:r>
          </a:p>
          <a:p>
            <a:pPr lvl="1"/>
            <a:r>
              <a:rPr kumimoji="1" lang="zh-CN" altLang="en-US" sz="2400" dirty="0">
                <a:solidFill>
                  <a:schemeClr val="tx1">
                    <a:lumMod val="75000"/>
                  </a:schemeClr>
                </a:solidFill>
              </a:rPr>
              <a:t>限制半成品（</a:t>
            </a:r>
            <a:r>
              <a:rPr kumimoji="1" lang="en-US" altLang="zh-CN" sz="2400" dirty="0">
                <a:solidFill>
                  <a:schemeClr val="tx1">
                    <a:lumMod val="75000"/>
                  </a:schemeClr>
                </a:solidFill>
              </a:rPr>
              <a:t>WIP</a:t>
            </a:r>
            <a:r>
              <a:rPr kumimoji="1" lang="zh-CN" altLang="en-US" sz="2400" dirty="0">
                <a:solidFill>
                  <a:schemeClr val="tx1">
                    <a:lumMod val="75000"/>
                  </a:schemeClr>
                </a:solidFill>
              </a:rPr>
              <a:t>）；</a:t>
            </a:r>
          </a:p>
          <a:p>
            <a:pPr lvl="1"/>
            <a:r>
              <a:rPr kumimoji="1" lang="zh-CN" altLang="en-US" sz="2400" dirty="0">
                <a:solidFill>
                  <a:schemeClr val="tx1">
                    <a:lumMod val="75000"/>
                  </a:schemeClr>
                </a:solidFill>
              </a:rPr>
              <a:t>构建支持顺利变更的安全系统；看板（任务可视化）</a:t>
            </a:r>
            <a:endParaRPr kumimoji="1" lang="en-US" altLang="zh-CN" sz="2400" dirty="0">
              <a:solidFill>
                <a:schemeClr val="tx1">
                  <a:lumMod val="75000"/>
                </a:schemeClr>
              </a:solidFill>
            </a:endParaRPr>
          </a:p>
        </p:txBody>
      </p:sp>
      <p:pic>
        <p:nvPicPr>
          <p:cNvPr id="4" name="图片 3"/>
          <p:cNvPicPr>
            <a:picLocks noChangeAspect="1"/>
          </p:cNvPicPr>
          <p:nvPr/>
        </p:nvPicPr>
        <p:blipFill>
          <a:blip r:embed="rId2"/>
          <a:stretch>
            <a:fillRect/>
          </a:stretch>
        </p:blipFill>
        <p:spPr>
          <a:xfrm>
            <a:off x="4932040" y="1628800"/>
            <a:ext cx="4418673" cy="1800200"/>
          </a:xfrm>
          <a:prstGeom prst="rect">
            <a:avLst/>
          </a:prstGeom>
        </p:spPr>
      </p:pic>
    </p:spTree>
    <p:extLst>
      <p:ext uri="{BB962C8B-B14F-4D97-AF65-F5344CB8AC3E}">
        <p14:creationId xmlns:p14="http://schemas.microsoft.com/office/powerpoint/2010/main" val="2078107280"/>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2357" y="0"/>
            <a:ext cx="8515350" cy="1325563"/>
          </a:xfrm>
        </p:spPr>
        <p:txBody>
          <a:bodyPr/>
          <a:lstStyle/>
          <a:p>
            <a:r>
              <a:rPr kumimoji="1" lang="en-US" altLang="zh-CN" dirty="0"/>
              <a:t>The Three Ways— The Second Way</a:t>
            </a:r>
            <a:endParaRPr kumimoji="1" lang="zh-CN" altLang="en-US" dirty="0"/>
          </a:p>
        </p:txBody>
      </p:sp>
      <p:sp>
        <p:nvSpPr>
          <p:cNvPr id="3" name="内容占位符 2"/>
          <p:cNvSpPr>
            <a:spLocks noGrp="1"/>
          </p:cNvSpPr>
          <p:nvPr>
            <p:ph idx="1"/>
          </p:nvPr>
        </p:nvSpPr>
        <p:spPr>
          <a:xfrm>
            <a:off x="0" y="980728"/>
            <a:ext cx="4860032" cy="5733256"/>
          </a:xfrm>
        </p:spPr>
        <p:txBody>
          <a:bodyPr>
            <a:normAutofit fontScale="92500" lnSpcReduction="20000"/>
          </a:bodyPr>
          <a:lstStyle/>
          <a:p>
            <a:r>
              <a:rPr kumimoji="1" lang="zh-CN" altLang="en-US" sz="2400" dirty="0">
                <a:solidFill>
                  <a:schemeClr val="tx1">
                    <a:lumMod val="75000"/>
                  </a:schemeClr>
                </a:solidFill>
              </a:rPr>
              <a:t>概念</a:t>
            </a:r>
            <a:endParaRPr kumimoji="1" lang="en-US" altLang="zh-CN" sz="2400" dirty="0">
              <a:solidFill>
                <a:schemeClr val="tx1">
                  <a:lumMod val="75000"/>
                </a:schemeClr>
              </a:solidFill>
            </a:endParaRPr>
          </a:p>
          <a:p>
            <a:pPr lvl="1"/>
            <a:r>
              <a:rPr kumimoji="1" lang="zh-CN" altLang="en-US" sz="2400" dirty="0">
                <a:solidFill>
                  <a:schemeClr val="tx1">
                    <a:lumMod val="75000"/>
                  </a:schemeClr>
                </a:solidFill>
              </a:rPr>
              <a:t>价值流（开发</a:t>
            </a:r>
            <a:r>
              <a:rPr kumimoji="1" lang="en-US" altLang="zh-CN" sz="2400" dirty="0">
                <a:solidFill>
                  <a:schemeClr val="tx1">
                    <a:lumMod val="75000"/>
                  </a:schemeClr>
                </a:solidFill>
              </a:rPr>
              <a:t>-</a:t>
            </a:r>
            <a:r>
              <a:rPr kumimoji="1" lang="zh-CN" altLang="en-US" sz="2400" dirty="0">
                <a:solidFill>
                  <a:schemeClr val="tx1">
                    <a:lumMod val="75000"/>
                  </a:schemeClr>
                </a:solidFill>
              </a:rPr>
              <a:t>运维</a:t>
            </a:r>
            <a:r>
              <a:rPr kumimoji="1" lang="en-US" altLang="zh-CN" sz="2400" dirty="0">
                <a:solidFill>
                  <a:schemeClr val="tx1">
                    <a:lumMod val="75000"/>
                  </a:schemeClr>
                </a:solidFill>
              </a:rPr>
              <a:t>-</a:t>
            </a:r>
            <a:r>
              <a:rPr kumimoji="1" lang="zh-CN" altLang="en-US" sz="2400" dirty="0">
                <a:solidFill>
                  <a:schemeClr val="tx1">
                    <a:lumMod val="75000"/>
                  </a:schemeClr>
                </a:solidFill>
              </a:rPr>
              <a:t>客户）的快速持续反馈</a:t>
            </a:r>
          </a:p>
          <a:p>
            <a:pPr lvl="1"/>
            <a:r>
              <a:rPr kumimoji="1" lang="zh-CN" altLang="en-US" sz="2400" dirty="0">
                <a:solidFill>
                  <a:schemeClr val="tx1">
                    <a:lumMod val="75000"/>
                  </a:schemeClr>
                </a:solidFill>
              </a:rPr>
              <a:t>避免问题再次发生</a:t>
            </a:r>
            <a:br>
              <a:rPr kumimoji="1" lang="en-US" altLang="zh-CN" sz="2400" dirty="0">
                <a:solidFill>
                  <a:schemeClr val="tx1">
                    <a:lumMod val="75000"/>
                  </a:schemeClr>
                </a:solidFill>
              </a:rPr>
            </a:br>
            <a:r>
              <a:rPr kumimoji="1" lang="zh-CN" altLang="en-US" sz="2400" dirty="0">
                <a:solidFill>
                  <a:schemeClr val="tx1">
                    <a:lumMod val="75000"/>
                  </a:schemeClr>
                </a:solidFill>
              </a:rPr>
              <a:t>（或者快速发现和修复）</a:t>
            </a:r>
          </a:p>
          <a:p>
            <a:pPr lvl="1"/>
            <a:r>
              <a:rPr kumimoji="1" lang="zh-CN" altLang="en-US" sz="2400" dirty="0">
                <a:solidFill>
                  <a:schemeClr val="tx1">
                    <a:lumMod val="75000"/>
                  </a:schemeClr>
                </a:solidFill>
              </a:rPr>
              <a:t>从源头上保证质量</a:t>
            </a:r>
          </a:p>
          <a:p>
            <a:r>
              <a:rPr kumimoji="1" lang="zh-CN" altLang="en-US" sz="2400" dirty="0">
                <a:solidFill>
                  <a:schemeClr val="tx1">
                    <a:lumMod val="75000"/>
                  </a:schemeClr>
                </a:solidFill>
              </a:rPr>
              <a:t>部分关键实践和方法</a:t>
            </a:r>
          </a:p>
          <a:p>
            <a:pPr lvl="1"/>
            <a:r>
              <a:rPr kumimoji="1" lang="zh-CN" altLang="en-US" sz="2400" dirty="0">
                <a:solidFill>
                  <a:schemeClr val="tx1">
                    <a:lumMod val="75000"/>
                  </a:schemeClr>
                </a:solidFill>
              </a:rPr>
              <a:t>适时停止生产线</a:t>
            </a:r>
          </a:p>
          <a:p>
            <a:pPr lvl="1"/>
            <a:r>
              <a:rPr kumimoji="1" lang="zh-CN" altLang="en-US" sz="2400" dirty="0">
                <a:solidFill>
                  <a:schemeClr val="tx1">
                    <a:lumMod val="75000"/>
                  </a:schemeClr>
                </a:solidFill>
              </a:rPr>
              <a:t>持续改进</a:t>
            </a:r>
          </a:p>
          <a:p>
            <a:pPr lvl="1"/>
            <a:r>
              <a:rPr kumimoji="1" lang="zh-CN" altLang="en-US" sz="2400" dirty="0">
                <a:solidFill>
                  <a:schemeClr val="tx1">
                    <a:lumMod val="75000"/>
                  </a:schemeClr>
                </a:solidFill>
              </a:rPr>
              <a:t>构建自动化测试套件，确保代码随时可部署</a:t>
            </a:r>
          </a:p>
          <a:p>
            <a:pPr lvl="1"/>
            <a:r>
              <a:rPr kumimoji="1" lang="en-US" altLang="zh-CN" sz="2400" dirty="0">
                <a:solidFill>
                  <a:schemeClr val="tx1">
                    <a:lumMod val="75000"/>
                  </a:schemeClr>
                </a:solidFill>
              </a:rPr>
              <a:t>Dev</a:t>
            </a:r>
            <a:r>
              <a:rPr kumimoji="1" lang="zh-CN" altLang="en-US" sz="2400" dirty="0">
                <a:solidFill>
                  <a:schemeClr val="tx1">
                    <a:lumMod val="75000"/>
                  </a:schemeClr>
                </a:solidFill>
              </a:rPr>
              <a:t>和</a:t>
            </a:r>
            <a:r>
              <a:rPr kumimoji="1" lang="en-US" altLang="zh-CN" sz="2400" dirty="0">
                <a:solidFill>
                  <a:schemeClr val="tx1">
                    <a:lumMod val="75000"/>
                  </a:schemeClr>
                </a:solidFill>
              </a:rPr>
              <a:t>Ops</a:t>
            </a:r>
            <a:r>
              <a:rPr kumimoji="1" lang="zh-CN" altLang="en-US" sz="2400" dirty="0">
                <a:solidFill>
                  <a:schemeClr val="tx1">
                    <a:lumMod val="75000"/>
                  </a:schemeClr>
                </a:solidFill>
              </a:rPr>
              <a:t>共享目标和</a:t>
            </a:r>
            <a:r>
              <a:rPr kumimoji="1" lang="en-US" altLang="zh-CN" sz="2400" dirty="0">
                <a:solidFill>
                  <a:schemeClr val="tx1">
                    <a:lumMod val="75000"/>
                  </a:schemeClr>
                </a:solidFill>
              </a:rPr>
              <a:t>pain</a:t>
            </a:r>
            <a:endParaRPr kumimoji="1" lang="zh-CN" altLang="en-US" sz="2400" dirty="0">
              <a:solidFill>
                <a:schemeClr val="tx1">
                  <a:lumMod val="75000"/>
                </a:schemeClr>
              </a:solidFill>
            </a:endParaRPr>
          </a:p>
          <a:p>
            <a:pPr lvl="1"/>
            <a:r>
              <a:rPr kumimoji="1" lang="zh-CN" altLang="en-US" sz="2400" dirty="0">
                <a:solidFill>
                  <a:schemeClr val="tx1">
                    <a:lumMod val="75000"/>
                  </a:schemeClr>
                </a:solidFill>
              </a:rPr>
              <a:t>远程监测手段（自动化）</a:t>
            </a:r>
            <a:endParaRPr kumimoji="1" lang="en-US" altLang="zh-CN" sz="2400" dirty="0">
              <a:solidFill>
                <a:schemeClr val="tx1">
                  <a:lumMod val="75000"/>
                </a:schemeClr>
              </a:solidFill>
            </a:endParaRPr>
          </a:p>
        </p:txBody>
      </p:sp>
      <p:pic>
        <p:nvPicPr>
          <p:cNvPr id="4" name="图片 3"/>
          <p:cNvPicPr>
            <a:picLocks noChangeAspect="1"/>
          </p:cNvPicPr>
          <p:nvPr/>
        </p:nvPicPr>
        <p:blipFill>
          <a:blip r:embed="rId2"/>
          <a:stretch>
            <a:fillRect/>
          </a:stretch>
        </p:blipFill>
        <p:spPr>
          <a:xfrm>
            <a:off x="4355976" y="1098033"/>
            <a:ext cx="4788024" cy="2308511"/>
          </a:xfrm>
          <a:prstGeom prst="rect">
            <a:avLst/>
          </a:prstGeom>
        </p:spPr>
      </p:pic>
    </p:spTree>
    <p:extLst>
      <p:ext uri="{BB962C8B-B14F-4D97-AF65-F5344CB8AC3E}">
        <p14:creationId xmlns:p14="http://schemas.microsoft.com/office/powerpoint/2010/main" val="1544899551"/>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0349" y="-12964"/>
            <a:ext cx="8515350" cy="1325563"/>
          </a:xfrm>
        </p:spPr>
        <p:txBody>
          <a:bodyPr/>
          <a:lstStyle/>
          <a:p>
            <a:r>
              <a:rPr kumimoji="1" lang="en-US" altLang="zh-CN" dirty="0"/>
              <a:t>The Three Ways— The Third Way</a:t>
            </a:r>
            <a:endParaRPr kumimoji="1" lang="zh-CN" altLang="en-US" dirty="0"/>
          </a:p>
        </p:txBody>
      </p:sp>
      <p:sp>
        <p:nvSpPr>
          <p:cNvPr id="3" name="内容占位符 2"/>
          <p:cNvSpPr>
            <a:spLocks noGrp="1"/>
          </p:cNvSpPr>
          <p:nvPr>
            <p:ph idx="1"/>
          </p:nvPr>
        </p:nvSpPr>
        <p:spPr>
          <a:xfrm>
            <a:off x="0" y="1052513"/>
            <a:ext cx="4788024" cy="5348287"/>
          </a:xfrm>
        </p:spPr>
        <p:txBody>
          <a:bodyPr/>
          <a:lstStyle/>
          <a:p>
            <a:r>
              <a:rPr kumimoji="1" lang="zh-CN" altLang="en-US" sz="2400" dirty="0">
                <a:solidFill>
                  <a:schemeClr val="tx1">
                    <a:lumMod val="75000"/>
                  </a:schemeClr>
                </a:solidFill>
              </a:rPr>
              <a:t>概念</a:t>
            </a:r>
            <a:endParaRPr kumimoji="1" lang="en-US" altLang="zh-CN" sz="2400" dirty="0">
              <a:solidFill>
                <a:schemeClr val="tx1">
                  <a:lumMod val="75000"/>
                </a:schemeClr>
              </a:solidFill>
            </a:endParaRPr>
          </a:p>
          <a:p>
            <a:pPr lvl="1"/>
            <a:r>
              <a:rPr kumimoji="1" lang="zh-CN" altLang="en-US" sz="2400" dirty="0">
                <a:solidFill>
                  <a:schemeClr val="tx1">
                    <a:lumMod val="75000"/>
                  </a:schemeClr>
                </a:solidFill>
              </a:rPr>
              <a:t>创建培育良好的文化（不断尝试、重复和练习）</a:t>
            </a:r>
          </a:p>
          <a:p>
            <a:r>
              <a:rPr kumimoji="1" lang="zh-CN" altLang="en-US" sz="2400" dirty="0">
                <a:solidFill>
                  <a:schemeClr val="tx1">
                    <a:lumMod val="75000"/>
                  </a:schemeClr>
                </a:solidFill>
              </a:rPr>
              <a:t>部分关键实践和方法</a:t>
            </a:r>
          </a:p>
          <a:p>
            <a:pPr lvl="1"/>
            <a:r>
              <a:rPr kumimoji="1" lang="zh-CN" altLang="en-US" sz="2400" dirty="0">
                <a:solidFill>
                  <a:schemeClr val="tx1">
                    <a:lumMod val="75000"/>
                  </a:schemeClr>
                </a:solidFill>
              </a:rPr>
              <a:t>营造勇于创新、敢于冒险以及高度信任的企业文化</a:t>
            </a:r>
          </a:p>
          <a:p>
            <a:pPr lvl="1"/>
            <a:r>
              <a:rPr kumimoji="1" lang="zh-CN" altLang="en-US" sz="2400" dirty="0">
                <a:solidFill>
                  <a:schemeClr val="tx1">
                    <a:lumMod val="75000"/>
                  </a:schemeClr>
                </a:solidFill>
              </a:rPr>
              <a:t>确保至少</a:t>
            </a:r>
            <a:r>
              <a:rPr kumimoji="1" lang="en-US" altLang="zh-CN" sz="2400" dirty="0">
                <a:solidFill>
                  <a:schemeClr val="tx1">
                    <a:lumMod val="75000"/>
                  </a:schemeClr>
                </a:solidFill>
              </a:rPr>
              <a:t>20%</a:t>
            </a:r>
            <a:r>
              <a:rPr kumimoji="1" lang="zh-CN" altLang="en-US" sz="2400" dirty="0">
                <a:solidFill>
                  <a:schemeClr val="tx1">
                    <a:lumMod val="75000"/>
                  </a:schemeClr>
                </a:solidFill>
              </a:rPr>
              <a:t>资源投入在非功能需求上</a:t>
            </a:r>
          </a:p>
          <a:p>
            <a:pPr lvl="1"/>
            <a:r>
              <a:rPr kumimoji="1" lang="zh-CN" altLang="en-US" sz="2400" dirty="0">
                <a:solidFill>
                  <a:schemeClr val="tx1">
                    <a:lumMod val="75000"/>
                  </a:schemeClr>
                </a:solidFill>
              </a:rPr>
              <a:t>不断鼓励和强化改进</a:t>
            </a:r>
          </a:p>
        </p:txBody>
      </p:sp>
      <p:pic>
        <p:nvPicPr>
          <p:cNvPr id="4" name="图片 3"/>
          <p:cNvPicPr>
            <a:picLocks noChangeAspect="1"/>
          </p:cNvPicPr>
          <p:nvPr/>
        </p:nvPicPr>
        <p:blipFill>
          <a:blip r:embed="rId2"/>
          <a:stretch>
            <a:fillRect/>
          </a:stretch>
        </p:blipFill>
        <p:spPr>
          <a:xfrm>
            <a:off x="4571998" y="1091693"/>
            <a:ext cx="4572001" cy="2337307"/>
          </a:xfrm>
          <a:prstGeom prst="rect">
            <a:avLst/>
          </a:prstGeom>
        </p:spPr>
      </p:pic>
    </p:spTree>
    <p:extLst>
      <p:ext uri="{BB962C8B-B14F-4D97-AF65-F5344CB8AC3E}">
        <p14:creationId xmlns:p14="http://schemas.microsoft.com/office/powerpoint/2010/main" val="1426869906"/>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四种典型</a:t>
            </a:r>
            <a:r>
              <a:rPr kumimoji="1" lang="en-US" altLang="zh-CN" dirty="0"/>
              <a:t>IT</a:t>
            </a:r>
            <a:r>
              <a:rPr kumimoji="1" lang="zh-CN" altLang="en-US" dirty="0"/>
              <a:t>工作类型</a:t>
            </a:r>
            <a:r>
              <a:rPr kumimoji="1" lang="en-US" altLang="zh-CN" dirty="0"/>
              <a:t>——</a:t>
            </a:r>
            <a:r>
              <a:rPr kumimoji="1" lang="zh-CN" altLang="en-US" dirty="0"/>
              <a:t>业务项目</a:t>
            </a:r>
          </a:p>
        </p:txBody>
      </p:sp>
      <p:sp>
        <p:nvSpPr>
          <p:cNvPr id="3" name="内容占位符 2"/>
          <p:cNvSpPr>
            <a:spLocks noGrp="1"/>
          </p:cNvSpPr>
          <p:nvPr>
            <p:ph idx="1"/>
          </p:nvPr>
        </p:nvSpPr>
        <p:spPr/>
        <p:txBody>
          <a:bodyPr/>
          <a:lstStyle/>
          <a:p>
            <a:r>
              <a:rPr kumimoji="1" lang="zh-CN" altLang="en-US" dirty="0">
                <a:solidFill>
                  <a:schemeClr val="tx1">
                    <a:lumMod val="75000"/>
                  </a:schemeClr>
                </a:solidFill>
              </a:rPr>
              <a:t>大部分支持企业业务计划的开发项目</a:t>
            </a:r>
          </a:p>
          <a:p>
            <a:r>
              <a:rPr kumimoji="1" lang="zh-CN" altLang="en-US" dirty="0">
                <a:solidFill>
                  <a:schemeClr val="tx1">
                    <a:lumMod val="75000"/>
                  </a:schemeClr>
                </a:solidFill>
              </a:rPr>
              <a:t>典型的，由公司项目管理办公室来跟踪和管理</a:t>
            </a:r>
          </a:p>
        </p:txBody>
      </p:sp>
    </p:spTree>
    <p:extLst>
      <p:ext uri="{BB962C8B-B14F-4D97-AF65-F5344CB8AC3E}">
        <p14:creationId xmlns:p14="http://schemas.microsoft.com/office/powerpoint/2010/main" val="1866355856"/>
      </p:ext>
    </p:extLst>
  </p:cSld>
  <p:clrMapOvr>
    <a:masterClrMapping/>
  </p:clrMapOvr>
  <p:transition/>
</p:sld>
</file>

<file path=ppt/theme/theme1.xml><?xml version="1.0" encoding="utf-8"?>
<a:theme xmlns:a="http://schemas.openxmlformats.org/drawingml/2006/main" name="template">
  <a:themeElements>
    <a:clrScheme name="南大紫">
      <a:dk1>
        <a:srgbClr val="6A005F"/>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lides">
      <a:majorFont>
        <a:latin typeface="Times New Roman"/>
        <a:ea typeface="微软雅黑"/>
        <a:cs typeface=""/>
      </a:majorFont>
      <a:minorFont>
        <a:latin typeface="Times New Roman"/>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plate" id="{057B4E7C-E5B7-D944-9A61-2200F437695B}" vid="{3334F323-E032-1F4B-91B2-885774BD8702}"/>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DevOps导论</Template>
  <TotalTime>646</TotalTime>
  <Words>2103</Words>
  <Application>Microsoft Macintosh PowerPoint</Application>
  <PresentationFormat>全屏显示(4:3)</PresentationFormat>
  <Paragraphs>188</Paragraphs>
  <Slides>25</Slides>
  <Notes>11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25</vt:i4>
      </vt:variant>
    </vt:vector>
  </HeadingPairs>
  <TitlesOfParts>
    <vt:vector size="31" baseType="lpstr">
      <vt:lpstr>微软雅黑</vt:lpstr>
      <vt:lpstr>Arial</vt:lpstr>
      <vt:lpstr>Calibri</vt:lpstr>
      <vt:lpstr>Times New Roman</vt:lpstr>
      <vt:lpstr>Wingdings</vt:lpstr>
      <vt:lpstr>template</vt:lpstr>
      <vt:lpstr>PowerPoint 演示文稿</vt:lpstr>
      <vt:lpstr>基本背景</vt:lpstr>
      <vt:lpstr>场景和人物</vt:lpstr>
      <vt:lpstr>面临的问题</vt:lpstr>
      <vt:lpstr>一些措施</vt:lpstr>
      <vt:lpstr>The Three Ways— The First Way</vt:lpstr>
      <vt:lpstr>The Three Ways— The Second Way</vt:lpstr>
      <vt:lpstr>The Three Ways— The Third Way</vt:lpstr>
      <vt:lpstr>四种典型IT工作类型——业务项目</vt:lpstr>
      <vt:lpstr>四种典型IT工作类型——IT内部项目</vt:lpstr>
      <vt:lpstr>四种典型IT工作类型——变更</vt:lpstr>
      <vt:lpstr>四种典型IT工作类型——计划外工作</vt:lpstr>
      <vt:lpstr>IT 工作可视化和WIP控制图示</vt:lpstr>
      <vt:lpstr>精益生产和DevOps</vt:lpstr>
      <vt:lpstr>什么是DevOps</vt:lpstr>
      <vt:lpstr>5 Levels Agile VS. DevOps</vt:lpstr>
      <vt:lpstr>DevOps 关键术语 （1）</vt:lpstr>
      <vt:lpstr>DevOps 关键术语 （2）</vt:lpstr>
      <vt:lpstr>DevOps 关键术语 （3）</vt:lpstr>
      <vt:lpstr>DevOps 关键术语 （4）</vt:lpstr>
      <vt:lpstr>DevOps 关键术语 （5）</vt:lpstr>
      <vt:lpstr>DevOps 关键术语 （6）</vt:lpstr>
      <vt:lpstr>DevOps 关键术语 （7）</vt:lpstr>
      <vt:lpstr>DevOps 关键术语 （8）</vt:lpstr>
      <vt:lpstr>Reading List on DevOps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软件过程与管理  课程介绍</dc:title>
  <dc:creator>Microsoft Office 用户</dc:creator>
  <cp:lastModifiedBy>Microsoft Office User</cp:lastModifiedBy>
  <cp:revision>64</cp:revision>
  <dcterms:created xsi:type="dcterms:W3CDTF">2016-09-04T08:42:24Z</dcterms:created>
  <dcterms:modified xsi:type="dcterms:W3CDTF">2023-04-18T12:43:08Z</dcterms:modified>
</cp:coreProperties>
</file>

<file path=docProps/thumbnail.jpeg>
</file>